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7"/>
  </p:notesMasterIdLst>
  <p:handoutMasterIdLst>
    <p:handoutMasterId r:id="rId28"/>
  </p:handoutMasterIdLst>
  <p:sldIdLst>
    <p:sldId id="379" r:id="rId2"/>
    <p:sldId id="427" r:id="rId3"/>
    <p:sldId id="449" r:id="rId4"/>
    <p:sldId id="413" r:id="rId5"/>
    <p:sldId id="430" r:id="rId6"/>
    <p:sldId id="443" r:id="rId7"/>
    <p:sldId id="431" r:id="rId8"/>
    <p:sldId id="432" r:id="rId9"/>
    <p:sldId id="433" r:id="rId10"/>
    <p:sldId id="455" r:id="rId11"/>
    <p:sldId id="450" r:id="rId12"/>
    <p:sldId id="451" r:id="rId13"/>
    <p:sldId id="452" r:id="rId14"/>
    <p:sldId id="453" r:id="rId15"/>
    <p:sldId id="454" r:id="rId16"/>
    <p:sldId id="441" r:id="rId17"/>
    <p:sldId id="447" r:id="rId18"/>
    <p:sldId id="442" r:id="rId19"/>
    <p:sldId id="444" r:id="rId20"/>
    <p:sldId id="418" r:id="rId21"/>
    <p:sldId id="445" r:id="rId22"/>
    <p:sldId id="448" r:id="rId23"/>
    <p:sldId id="446" r:id="rId24"/>
    <p:sldId id="456" r:id="rId25"/>
    <p:sldId id="457" r:id="rId26"/>
  </p:sldIdLst>
  <p:sldSz cx="9144000" cy="6858000" type="screen4x3"/>
  <p:notesSz cx="6669088" cy="9775825"/>
  <p:defaultTextStyle>
    <a:defPPr>
      <a:defRPr lang="de-CH"/>
    </a:defPPr>
    <a:lvl1pPr algn="l" rtl="0" eaLnBrk="0" fontAlgn="base" hangingPunct="0">
      <a:spcBef>
        <a:spcPct val="0"/>
      </a:spcBef>
      <a:spcAft>
        <a:spcPct val="0"/>
      </a:spcAft>
      <a:defRPr sz="2400" kern="1200">
        <a:solidFill>
          <a:schemeClr val="tx1"/>
        </a:solidFill>
        <a:latin typeface="Arial" pitchFamily="39"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9"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9"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9"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9" charset="0"/>
        <a:ea typeface="+mn-ea"/>
        <a:cs typeface="+mn-cs"/>
      </a:defRPr>
    </a:lvl5pPr>
    <a:lvl6pPr marL="2286000" algn="l" defTabSz="457200" rtl="0" eaLnBrk="1" latinLnBrk="0" hangingPunct="1">
      <a:defRPr sz="2400" kern="1200">
        <a:solidFill>
          <a:schemeClr val="tx1"/>
        </a:solidFill>
        <a:latin typeface="Arial" pitchFamily="39" charset="0"/>
        <a:ea typeface="+mn-ea"/>
        <a:cs typeface="+mn-cs"/>
      </a:defRPr>
    </a:lvl6pPr>
    <a:lvl7pPr marL="2743200" algn="l" defTabSz="457200" rtl="0" eaLnBrk="1" latinLnBrk="0" hangingPunct="1">
      <a:defRPr sz="2400" kern="1200">
        <a:solidFill>
          <a:schemeClr val="tx1"/>
        </a:solidFill>
        <a:latin typeface="Arial" pitchFamily="39" charset="0"/>
        <a:ea typeface="+mn-ea"/>
        <a:cs typeface="+mn-cs"/>
      </a:defRPr>
    </a:lvl7pPr>
    <a:lvl8pPr marL="3200400" algn="l" defTabSz="457200" rtl="0" eaLnBrk="1" latinLnBrk="0" hangingPunct="1">
      <a:defRPr sz="2400" kern="1200">
        <a:solidFill>
          <a:schemeClr val="tx1"/>
        </a:solidFill>
        <a:latin typeface="Arial" pitchFamily="39" charset="0"/>
        <a:ea typeface="+mn-ea"/>
        <a:cs typeface="+mn-cs"/>
      </a:defRPr>
    </a:lvl8pPr>
    <a:lvl9pPr marL="3657600" algn="l" defTabSz="457200" rtl="0" eaLnBrk="1" latinLnBrk="0" hangingPunct="1">
      <a:defRPr sz="2400" kern="1200">
        <a:solidFill>
          <a:schemeClr val="tx1"/>
        </a:solidFill>
        <a:latin typeface="Arial" pitchFamily="3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FFD525"/>
    <a:srgbClr val="FFCC00"/>
    <a:srgbClr val="FFC305"/>
    <a:srgbClr val="663300"/>
    <a:srgbClr val="008000"/>
    <a:srgbClr val="339933"/>
    <a:srgbClr val="006666"/>
    <a:srgbClr val="99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5" autoAdjust="0"/>
    <p:restoredTop sz="68744" autoAdjust="0"/>
  </p:normalViewPr>
  <p:slideViewPr>
    <p:cSldViewPr showGuides="1">
      <p:cViewPr varScale="1">
        <p:scale>
          <a:sx n="86" d="100"/>
          <a:sy n="86" d="100"/>
        </p:scale>
        <p:origin x="-2256" y="-90"/>
      </p:cViewPr>
      <p:guideLst>
        <p:guide orient="horz" pos="1078"/>
        <p:guide pos="3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66" d="100"/>
          <a:sy n="66" d="100"/>
        </p:scale>
        <p:origin x="31" y="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23555" name="Rectangle 3"/>
          <p:cNvSpPr>
            <a:spLocks noGrp="1" noChangeArrowheads="1"/>
          </p:cNvSpPr>
          <p:nvPr>
            <p:ph type="dt" sz="quarter"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23556" name="Rectangle 4"/>
          <p:cNvSpPr>
            <a:spLocks noGrp="1" noChangeArrowheads="1"/>
          </p:cNvSpPr>
          <p:nvPr>
            <p:ph type="ftr" sz="quarter" idx="2"/>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23557" name="Rectangle 5"/>
          <p:cNvSpPr>
            <a:spLocks noGrp="1" noChangeArrowheads="1"/>
          </p:cNvSpPr>
          <p:nvPr>
            <p:ph type="sldNum" sz="quarter" idx="3"/>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9A1557EE-0742-4568-A4D7-76102549A814}" type="slidenum">
              <a:rPr lang="de-CH"/>
              <a:pPr/>
              <a:t>‹Nr.›</a:t>
            </a:fld>
            <a:endParaRPr lang="de-CH"/>
          </a:p>
        </p:txBody>
      </p:sp>
    </p:spTree>
    <p:extLst>
      <p:ext uri="{BB962C8B-B14F-4D97-AF65-F5344CB8AC3E}">
        <p14:creationId xmlns:p14="http://schemas.microsoft.com/office/powerpoint/2010/main" val="31457199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6147" name="Rectangle 3"/>
          <p:cNvSpPr>
            <a:spLocks noGrp="1" noChangeArrowheads="1"/>
          </p:cNvSpPr>
          <p:nvPr>
            <p:ph type="dt"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6148" name="Rectangle 4"/>
          <p:cNvSpPr>
            <a:spLocks noGrp="1" noRot="1" noChangeAspect="1" noChangeArrowheads="1" noTextEdit="1"/>
          </p:cNvSpPr>
          <p:nvPr>
            <p:ph type="sldImg" idx="2"/>
          </p:nvPr>
        </p:nvSpPr>
        <p:spPr bwMode="auto">
          <a:xfrm>
            <a:off x="892175" y="735013"/>
            <a:ext cx="4884738" cy="36639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889212" y="4643517"/>
            <a:ext cx="4890665" cy="4399121"/>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150" name="Rectangle 6"/>
          <p:cNvSpPr>
            <a:spLocks noGrp="1" noChangeArrowheads="1"/>
          </p:cNvSpPr>
          <p:nvPr>
            <p:ph type="ftr" sz="quarter" idx="4"/>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6151" name="Rectangle 7"/>
          <p:cNvSpPr>
            <a:spLocks noGrp="1" noChangeArrowheads="1"/>
          </p:cNvSpPr>
          <p:nvPr>
            <p:ph type="sldNum" sz="quarter" idx="5"/>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E5700854-19FB-4351-BFDC-90AAE5F621F4}" type="slidenum">
              <a:rPr lang="de-CH"/>
              <a:pPr/>
              <a:t>‹Nr.›</a:t>
            </a:fld>
            <a:endParaRPr lang="de-CH"/>
          </a:p>
        </p:txBody>
      </p:sp>
    </p:spTree>
    <p:extLst>
      <p:ext uri="{BB962C8B-B14F-4D97-AF65-F5344CB8AC3E}">
        <p14:creationId xmlns:p14="http://schemas.microsoft.com/office/powerpoint/2010/main" val="17196727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9" charset="0"/>
        <a:ea typeface="+mn-ea"/>
        <a:cs typeface="+mn-cs"/>
      </a:defRPr>
    </a:lvl1pPr>
    <a:lvl2pPr marL="4572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2pPr>
    <a:lvl3pPr marL="9144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3pPr>
    <a:lvl4pPr marL="13716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4pPr>
    <a:lvl5pPr marL="18288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ne.unibe.ch/"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Wenn nicht anders vermerkt, sind die Quellen der Folien und der Notizen:</a:t>
            </a:r>
          </a:p>
          <a:p>
            <a:endParaRPr lang="de-CH" dirty="0" smtClean="0"/>
          </a:p>
          <a:p>
            <a:r>
              <a:rPr lang="de-CH" sz="1200" kern="1200" dirty="0" smtClean="0">
                <a:solidFill>
                  <a:schemeClr val="tx1"/>
                </a:solidFill>
                <a:effectLst/>
                <a:latin typeface="Arial" pitchFamily="39" charset="0"/>
                <a:ea typeface="+mn-ea"/>
                <a:cs typeface="+mn-cs"/>
              </a:rPr>
              <a:t>Herweg K, Zimmermann AB, Lundsgaard Hansen L, Tribelhorn T, Hammer T, Tanner RP, Trechsel L, Bieri S, </a:t>
            </a:r>
            <a:r>
              <a:rPr lang="de-CH" sz="1200" kern="1200" dirty="0" err="1" smtClean="0">
                <a:solidFill>
                  <a:schemeClr val="tx1"/>
                </a:solidFill>
                <a:effectLst/>
                <a:latin typeface="Arial" pitchFamily="39" charset="0"/>
                <a:ea typeface="+mn-ea"/>
                <a:cs typeface="+mn-cs"/>
              </a:rPr>
              <a:t>Kläy</a:t>
            </a:r>
            <a:r>
              <a:rPr lang="de-CH" sz="1200" kern="1200" dirty="0" smtClean="0">
                <a:solidFill>
                  <a:schemeClr val="tx1"/>
                </a:solidFill>
                <a:effectLst/>
                <a:latin typeface="Arial" pitchFamily="39" charset="0"/>
                <a:ea typeface="+mn-ea"/>
                <a:cs typeface="+mn-cs"/>
              </a:rPr>
              <a:t> A. 2016.</a:t>
            </a:r>
          </a:p>
          <a:p>
            <a:r>
              <a:rPr lang="de-CH" sz="1200" i="1" kern="1200" dirty="0" smtClean="0">
                <a:solidFill>
                  <a:schemeClr val="tx1"/>
                </a:solidFill>
                <a:effectLst/>
                <a:latin typeface="Arial" pitchFamily="39" charset="0"/>
                <a:ea typeface="+mn-ea"/>
                <a:cs typeface="+mn-cs"/>
              </a:rPr>
              <a:t>Nachhaltige Entwicklung in die Hochschullehre integrieren — Ein Leitfaden mit Vertiefungen für die Universität Bern. Grundlagen.</a:t>
            </a:r>
          </a:p>
          <a:p>
            <a:r>
              <a:rPr lang="de-CH" sz="1200" kern="1200" dirty="0" smtClean="0">
                <a:solidFill>
                  <a:schemeClr val="tx1"/>
                </a:solidFill>
                <a:effectLst/>
                <a:latin typeface="Arial" pitchFamily="39" charset="0"/>
                <a:ea typeface="+mn-ea"/>
                <a:cs typeface="+mn-cs"/>
              </a:rPr>
              <a:t>Bern: Universität Bern, Vizerektorat Qualität, Vizerektorat Lehre, </a:t>
            </a:r>
            <a:r>
              <a:rPr lang="de-CH" sz="1200" kern="1200" dirty="0" err="1" smtClean="0">
                <a:solidFill>
                  <a:schemeClr val="tx1"/>
                </a:solidFill>
                <a:effectLst/>
                <a:latin typeface="Arial" pitchFamily="39" charset="0"/>
                <a:ea typeface="+mn-ea"/>
                <a:cs typeface="+mn-cs"/>
              </a:rPr>
              <a:t>Centre</a:t>
            </a:r>
            <a:r>
              <a:rPr lang="de-CH" sz="1200" kern="1200" dirty="0" smtClean="0">
                <a:solidFill>
                  <a:schemeClr val="tx1"/>
                </a:solidFill>
                <a:effectLst/>
                <a:latin typeface="Arial" pitchFamily="39" charset="0"/>
                <a:ea typeface="+mn-ea"/>
                <a:cs typeface="+mn-cs"/>
              </a:rPr>
              <a:t> </a:t>
            </a:r>
            <a:r>
              <a:rPr lang="de-CH" sz="1200" kern="1200" dirty="0" err="1" smtClean="0">
                <a:solidFill>
                  <a:schemeClr val="tx1"/>
                </a:solidFill>
                <a:effectLst/>
                <a:latin typeface="Arial" pitchFamily="39" charset="0"/>
                <a:ea typeface="+mn-ea"/>
                <a:cs typeface="+mn-cs"/>
              </a:rPr>
              <a:t>for</a:t>
            </a:r>
            <a:r>
              <a:rPr lang="de-CH" sz="1200" kern="1200" dirty="0" smtClean="0">
                <a:solidFill>
                  <a:schemeClr val="tx1"/>
                </a:solidFill>
                <a:effectLst/>
                <a:latin typeface="Arial" pitchFamily="39" charset="0"/>
                <a:ea typeface="+mn-ea"/>
                <a:cs typeface="+mn-cs"/>
              </a:rPr>
              <a:t> Development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Environment (CDE), Bereich Hochschuldidaktik &amp; Lehrentwicklung, und Bern Open Publishing (BOP). DOI: 10.7892/boris.81842</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Herweg K, Zimmermann AB, Lundsgaard Hansen L, Tribelhorn T, Rufer L, Hammer T, Tanner RP, Trechsel L, Bieri S, </a:t>
            </a:r>
            <a:r>
              <a:rPr lang="de-CH" sz="1200" kern="1200" dirty="0" err="1" smtClean="0">
                <a:solidFill>
                  <a:schemeClr val="tx1"/>
                </a:solidFill>
                <a:effectLst/>
                <a:latin typeface="Arial" pitchFamily="39" charset="0"/>
                <a:ea typeface="+mn-ea"/>
                <a:cs typeface="+mn-cs"/>
              </a:rPr>
              <a:t>Kläy</a:t>
            </a:r>
            <a:r>
              <a:rPr lang="de-CH" sz="1200" kern="1200" dirty="0" smtClean="0">
                <a:solidFill>
                  <a:schemeClr val="tx1"/>
                </a:solidFill>
                <a:effectLst/>
                <a:latin typeface="Arial" pitchFamily="39" charset="0"/>
                <a:ea typeface="+mn-ea"/>
                <a:cs typeface="+mn-cs"/>
              </a:rPr>
              <a:t> A. 2016.</a:t>
            </a:r>
          </a:p>
          <a:p>
            <a:r>
              <a:rPr lang="de-CH" sz="1200" i="1" kern="1200" dirty="0" smtClean="0">
                <a:solidFill>
                  <a:schemeClr val="tx1"/>
                </a:solidFill>
                <a:effectLst/>
                <a:latin typeface="Arial" pitchFamily="39" charset="0"/>
                <a:ea typeface="+mn-ea"/>
                <a:cs typeface="+mn-cs"/>
              </a:rPr>
              <a:t>Nachhaltige Entwicklung in die Hochschullehre integrieren — Ein Leitfaden mit Vertiefungen für die Universität Bern. Vertiefung 1: Konzepte, Instrumente, Anleitungen, Hinweise und Beispiele.</a:t>
            </a:r>
          </a:p>
          <a:p>
            <a:r>
              <a:rPr lang="de-CH" sz="1200" kern="1200" dirty="0" smtClean="0">
                <a:solidFill>
                  <a:schemeClr val="tx1"/>
                </a:solidFill>
                <a:effectLst/>
                <a:latin typeface="Arial" pitchFamily="39" charset="0"/>
                <a:ea typeface="+mn-ea"/>
                <a:cs typeface="+mn-cs"/>
              </a:rPr>
              <a:t>Bern: Universität Bern, Vizerektorat Qualität, Vizerektorat Lehre, </a:t>
            </a:r>
            <a:r>
              <a:rPr lang="de-CH" sz="1200" kern="1200" dirty="0" err="1" smtClean="0">
                <a:solidFill>
                  <a:schemeClr val="tx1"/>
                </a:solidFill>
                <a:effectLst/>
                <a:latin typeface="Arial" pitchFamily="39" charset="0"/>
                <a:ea typeface="+mn-ea"/>
                <a:cs typeface="+mn-cs"/>
              </a:rPr>
              <a:t>Centre</a:t>
            </a:r>
            <a:r>
              <a:rPr lang="de-CH" sz="1200" kern="1200" dirty="0" smtClean="0">
                <a:solidFill>
                  <a:schemeClr val="tx1"/>
                </a:solidFill>
                <a:effectLst/>
                <a:latin typeface="Arial" pitchFamily="39" charset="0"/>
                <a:ea typeface="+mn-ea"/>
                <a:cs typeface="+mn-cs"/>
              </a:rPr>
              <a:t> </a:t>
            </a:r>
            <a:r>
              <a:rPr lang="de-CH" sz="1200" kern="1200" dirty="0" err="1" smtClean="0">
                <a:solidFill>
                  <a:schemeClr val="tx1"/>
                </a:solidFill>
                <a:effectLst/>
                <a:latin typeface="Arial" pitchFamily="39" charset="0"/>
                <a:ea typeface="+mn-ea"/>
                <a:cs typeface="+mn-cs"/>
              </a:rPr>
              <a:t>for</a:t>
            </a:r>
            <a:r>
              <a:rPr lang="de-CH" sz="1200" kern="1200" dirty="0" smtClean="0">
                <a:solidFill>
                  <a:schemeClr val="tx1"/>
                </a:solidFill>
                <a:effectLst/>
                <a:latin typeface="Arial" pitchFamily="39" charset="0"/>
                <a:ea typeface="+mn-ea"/>
                <a:cs typeface="+mn-cs"/>
              </a:rPr>
              <a:t> Development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Environment (CDE), Bereich Hochschuldidaktik &amp; Lehrentwicklung, und Bern Open Publishing (BOP). DOI: 10.7892/boris.82668</a:t>
            </a:r>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a:t>
            </a:fld>
            <a:endParaRPr lang="de-CH"/>
          </a:p>
        </p:txBody>
      </p:sp>
    </p:spTree>
    <p:extLst>
      <p:ext uri="{BB962C8B-B14F-4D97-AF65-F5344CB8AC3E}">
        <p14:creationId xmlns:p14="http://schemas.microsoft.com/office/powerpoint/2010/main" val="3509285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Im Rahmen der BNE beziehen wir uns auf die Kompetenz-Definition von Weinert (2002: 27-28), wonach Kompetenzen «die bei Individuen verfügbaren oder durch sie erlernbaren kognitiven Fähigkeiten und Fertigkeiten sind, um bestimmte Probleme zu lösen sowie die damit verbundenen motivationalen, volitionalen (bewussten, willentlichen) und sozialen Bereitschaften und Fähigkeiten, um die Problemlösungen in variablen Situationen erfolgreich und verantwortungsvoll nutzen zu können». Das Vorhandensein von Kompetenzen kann also einerseits als Voraussetzung für ein Handeln gesehen, andererseits erst durch Handlung sichtbar werden (</a:t>
            </a:r>
            <a:r>
              <a:rPr lang="de-CH" sz="1200" kern="1200" dirty="0" err="1" smtClean="0">
                <a:solidFill>
                  <a:schemeClr val="tx1"/>
                </a:solidFill>
                <a:effectLst/>
                <a:latin typeface="Arial" pitchFamily="39" charset="0"/>
                <a:ea typeface="+mn-ea"/>
                <a:cs typeface="+mn-cs"/>
              </a:rPr>
              <a:t>Schubiger</a:t>
            </a:r>
            <a:r>
              <a:rPr lang="de-CH" sz="1200" kern="1200" dirty="0" smtClean="0">
                <a:solidFill>
                  <a:schemeClr val="tx1"/>
                </a:solidFill>
                <a:effectLst/>
                <a:latin typeface="Arial" pitchFamily="39" charset="0"/>
                <a:ea typeface="+mn-ea"/>
                <a:cs typeface="+mn-cs"/>
              </a:rPr>
              <a:t> 2013). Im Hinblick auf eine NE ist natürlich nicht nur das Potential für das Handeln, sondern auch das Handeln selbst und dessen Rahmenbedingungen wichtig. NE und sozialer Zusammenhalt hängen entscheidend von den Kompetenzen der gesamten Bevölkerung ab, und auf universitärer Stufe ist ein umfassend definierter Kompetenzbegriff sinnvoll, der Wissen, Fertigkeiten, Einstellungen und Wertvorstellungen beinhaltet (Rychen und </a:t>
            </a:r>
            <a:r>
              <a:rPr lang="de-CH" sz="1200" kern="1200" dirty="0" err="1" smtClean="0">
                <a:solidFill>
                  <a:schemeClr val="tx1"/>
                </a:solidFill>
                <a:effectLst/>
                <a:latin typeface="Arial" pitchFamily="39" charset="0"/>
                <a:ea typeface="+mn-ea"/>
                <a:cs typeface="+mn-cs"/>
              </a:rPr>
              <a:t>Salganik</a:t>
            </a:r>
            <a:r>
              <a:rPr lang="de-CH" sz="1200" kern="1200" dirty="0" smtClean="0">
                <a:solidFill>
                  <a:schemeClr val="tx1"/>
                </a:solidFill>
                <a:effectLst/>
                <a:latin typeface="Arial" pitchFamily="39" charset="0"/>
                <a:ea typeface="+mn-ea"/>
                <a:cs typeface="+mn-cs"/>
              </a:rPr>
              <a:t> 2003, Stoltenberg und </a:t>
            </a:r>
            <a:r>
              <a:rPr lang="de-CH" sz="1200" kern="1200" dirty="0" err="1" smtClean="0">
                <a:solidFill>
                  <a:schemeClr val="tx1"/>
                </a:solidFill>
                <a:effectLst/>
                <a:latin typeface="Arial" pitchFamily="39" charset="0"/>
                <a:ea typeface="+mn-ea"/>
                <a:cs typeface="+mn-cs"/>
              </a:rPr>
              <a:t>Burandt</a:t>
            </a:r>
            <a:r>
              <a:rPr lang="de-CH" sz="1200" kern="1200" dirty="0" smtClean="0">
                <a:solidFill>
                  <a:schemeClr val="tx1"/>
                </a:solidFill>
                <a:effectLst/>
                <a:latin typeface="Arial" pitchFamily="39" charset="0"/>
                <a:ea typeface="+mn-ea"/>
                <a:cs typeface="+mn-cs"/>
              </a:rPr>
              <a:t> 2014)</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Um sich aktiv an der gesellschaftlichen Transformation zu beteiligen, benötigen die Studierenden nicht nur Wissen und Können, sondern auch eine entsprechende Haltung (Einstellungen, Wertvorstellungen) und den Willen zur Veränderung (</a:t>
            </a:r>
            <a:r>
              <a:rPr lang="de-CH" sz="1200" kern="1200" dirty="0" err="1" smtClean="0">
                <a:solidFill>
                  <a:schemeClr val="tx1"/>
                </a:solidFill>
                <a:effectLst/>
                <a:latin typeface="Arial" pitchFamily="39" charset="0"/>
                <a:ea typeface="+mn-ea"/>
                <a:cs typeface="+mn-cs"/>
              </a:rPr>
              <a:t>Schubiger</a:t>
            </a:r>
            <a:r>
              <a:rPr lang="de-CH" sz="1200" kern="1200" dirty="0" smtClean="0">
                <a:solidFill>
                  <a:schemeClr val="tx1"/>
                </a:solidFill>
                <a:effectLst/>
                <a:latin typeface="Arial" pitchFamily="39" charset="0"/>
                <a:ea typeface="+mn-ea"/>
                <a:cs typeface="+mn-cs"/>
              </a:rPr>
              <a:t> 2013). </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16</a:t>
            </a:fld>
            <a:endParaRPr lang="de-CH"/>
          </a:p>
        </p:txBody>
      </p:sp>
    </p:spTree>
    <p:extLst>
      <p:ext uri="{BB962C8B-B14F-4D97-AF65-F5344CB8AC3E}">
        <p14:creationId xmlns:p14="http://schemas.microsoft.com/office/powerpoint/2010/main" val="358011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Während Wissen und Können im Rahmen von Lehrveranstaltungen als Lernergebnisse formuliert, aufgebaut und überprüft werden können, manifestieren sich Einstellungen, Wertvorstellungen und Wollen oft erst in Handlungen ausserhalb oder nach der Ausbildung. Die Dimension des «Wollens» ist jedoch unerlässlich in einem Such-, Lern- und Gestaltungsprozess. Nach Hattie (2009: 254) ist «Bildung </a:t>
            </a:r>
            <a:r>
              <a:rPr lang="de-CH" sz="1200" kern="1200" dirty="0" smtClean="0">
                <a:solidFill>
                  <a:schemeClr val="tx1"/>
                </a:solidFill>
                <a:effectLst/>
                <a:latin typeface="Arial" pitchFamily="39" charset="0"/>
                <a:ea typeface="+mn-ea"/>
                <a:cs typeface="+mn-cs"/>
              </a:rPr>
              <a:t>[…] </a:t>
            </a:r>
            <a:r>
              <a:rPr lang="de-CH" sz="1200" kern="1200" dirty="0" smtClean="0">
                <a:solidFill>
                  <a:schemeClr val="tx1"/>
                </a:solidFill>
                <a:effectLst/>
                <a:latin typeface="Arial" pitchFamily="39" charset="0"/>
                <a:ea typeface="+mn-ea"/>
                <a:cs typeface="+mn-cs"/>
              </a:rPr>
              <a:t>niemals neutral, und ihr grundlegender Zweck ist Intervention oder Verhaltensänderung. Das ist es, was Unterrichten zu einem moralischen Beruf </a:t>
            </a:r>
            <a:r>
              <a:rPr lang="de-CH" sz="1200" kern="1200" dirty="0" smtClean="0">
                <a:solidFill>
                  <a:schemeClr val="tx1"/>
                </a:solidFill>
                <a:effectLst/>
                <a:latin typeface="Arial" pitchFamily="39" charset="0"/>
                <a:ea typeface="+mn-ea"/>
                <a:cs typeface="+mn-cs"/>
              </a:rPr>
              <a:t>macht […]. </a:t>
            </a:r>
            <a:r>
              <a:rPr lang="de-CH" sz="1200" kern="1200" dirty="0" smtClean="0">
                <a:solidFill>
                  <a:schemeClr val="tx1"/>
                </a:solidFill>
                <a:effectLst/>
                <a:latin typeface="Arial" pitchFamily="39" charset="0"/>
                <a:ea typeface="+mn-ea"/>
                <a:cs typeface="+mn-cs"/>
              </a:rPr>
              <a:t>» Das «Wollen» — oder genauer: Wissen und Können umsetzen wollen — kann zwar in einer Lehrveranstaltung nicht geprüft, wohl aber stimuliert werden, indem Haltungen, Einstellungen und Wertvorstellungen mit den Studierenden thematisiert werden. Wenn gleichzeitig Systemwissen aufgebaut, Betroffenheit ausgelöst, Verantwortungsbewusstsein gefördert (ich will selbst etwas tun) und realistische Handlungsoptionen aufgezeigt und entwickelt werden (</a:t>
            </a:r>
            <a:r>
              <a:rPr lang="de-CH" sz="1200" kern="1200" dirty="0" err="1" smtClean="0">
                <a:solidFill>
                  <a:schemeClr val="tx1"/>
                </a:solidFill>
                <a:effectLst/>
                <a:latin typeface="Arial" pitchFamily="39" charset="0"/>
                <a:ea typeface="+mn-ea"/>
                <a:cs typeface="+mn-cs"/>
              </a:rPr>
              <a:t>Haversath</a:t>
            </a:r>
            <a:r>
              <a:rPr lang="de-CH" sz="1200" kern="1200" dirty="0" smtClean="0">
                <a:solidFill>
                  <a:schemeClr val="tx1"/>
                </a:solidFill>
                <a:effectLst/>
                <a:latin typeface="Arial" pitchFamily="39" charset="0"/>
                <a:ea typeface="+mn-ea"/>
                <a:cs typeface="+mn-cs"/>
              </a:rPr>
              <a:t> 2012; </a:t>
            </a:r>
            <a:r>
              <a:rPr lang="de-CH" sz="1200" kern="1200" dirty="0" err="1" smtClean="0">
                <a:solidFill>
                  <a:schemeClr val="tx1"/>
                </a:solidFill>
                <a:effectLst/>
                <a:latin typeface="Arial" pitchFamily="39" charset="0"/>
                <a:ea typeface="+mn-ea"/>
                <a:cs typeface="+mn-cs"/>
              </a:rPr>
              <a:t>Schubiger</a:t>
            </a:r>
            <a:r>
              <a:rPr lang="de-CH" sz="1200" kern="1200" dirty="0" smtClean="0">
                <a:solidFill>
                  <a:schemeClr val="tx1"/>
                </a:solidFill>
                <a:effectLst/>
                <a:latin typeface="Arial" pitchFamily="39" charset="0"/>
                <a:ea typeface="+mn-ea"/>
                <a:cs typeface="+mn-cs"/>
              </a:rPr>
              <a:t> 2013), erhöhen sich die Chancen, dass Wissen und Fähigkeiten auch umgesetzt werden.</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Wichtig ist zu betonen, dass NE «kein Verhaltenskodex, sondern ein individueller und gesellschaftlicher Such-, Lern- und Gestaltungsprozess mit dem Anspruch der Aushandlung der besten Lösungen unter dem ethischen Prinzip einer nachhaltigen Entwicklung» ist (Stoltenberg und </a:t>
            </a:r>
            <a:r>
              <a:rPr lang="de-CH" sz="1200" kern="1200" dirty="0" err="1" smtClean="0">
                <a:solidFill>
                  <a:schemeClr val="tx1"/>
                </a:solidFill>
                <a:effectLst/>
                <a:latin typeface="Arial" pitchFamily="39" charset="0"/>
                <a:ea typeface="+mn-ea"/>
                <a:cs typeface="+mn-cs"/>
              </a:rPr>
              <a:t>Burandt</a:t>
            </a:r>
            <a:r>
              <a:rPr lang="de-CH" sz="1200" kern="1200" dirty="0" smtClean="0">
                <a:solidFill>
                  <a:schemeClr val="tx1"/>
                </a:solidFill>
                <a:effectLst/>
                <a:latin typeface="Arial" pitchFamily="39" charset="0"/>
                <a:ea typeface="+mn-ea"/>
                <a:cs typeface="+mn-cs"/>
              </a:rPr>
              <a:t> 2014: 568). Somit geht es bei der Auswahl der aufzubauenden Kompetenzen nicht darum, Studierenden bestimmte NE-Werte aufzuzwingen, sondern sie dazu zu befähigen, bei diesem Such-, Lern und Gestaltungsprozess aktiv mitzumachen und die nötigen wissenschaftlichen Erkenntnisse zu erwerben, die diesen Prozess unterstützen.</a:t>
            </a:r>
          </a:p>
          <a:p>
            <a:r>
              <a:rPr lang="de-CH" sz="1200" kern="1200" dirty="0" smtClean="0">
                <a:solidFill>
                  <a:schemeClr val="tx1"/>
                </a:solidFill>
                <a:effectLst/>
                <a:latin typeface="Arial" pitchFamily="39" charset="0"/>
                <a:ea typeface="+mn-ea"/>
                <a:cs typeface="+mn-cs"/>
              </a:rPr>
              <a:t>Der Aufbau von Fach- und fachübergreifenden Kompetenzen, die für die Nachhaltige Entwicklung essentiell sind, kann nur durch eine Vielfalt an Lehr- und Lernformen erreicht werden. Es werden sowohl Veranstaltungen benötigt, die vorwiegend das nötige Fachwissen vermitteln, als auch Kurse, in denen zusätzlich andere Kompetenzen wie Teamfähigkeit, Übernahme von Verantwortung oder Kommunikation aufgebaut werden können.</a:t>
            </a:r>
          </a:p>
          <a:p>
            <a:r>
              <a:rPr lang="de-CH" sz="1200" kern="1200" dirty="0" smtClean="0">
                <a:solidFill>
                  <a:schemeClr val="tx1"/>
                </a:solidFill>
                <a:effectLst/>
                <a:latin typeface="Arial" pitchFamily="39" charset="0"/>
                <a:ea typeface="+mn-ea"/>
                <a:cs typeface="+mn-cs"/>
              </a:rPr>
              <a:t> </a:t>
            </a:r>
          </a:p>
        </p:txBody>
      </p:sp>
      <p:sp>
        <p:nvSpPr>
          <p:cNvPr id="4" name="Slide Number Placeholder 3"/>
          <p:cNvSpPr>
            <a:spLocks noGrp="1"/>
          </p:cNvSpPr>
          <p:nvPr>
            <p:ph type="sldNum" sz="quarter" idx="10"/>
          </p:nvPr>
        </p:nvSpPr>
        <p:spPr/>
        <p:txBody>
          <a:bodyPr/>
          <a:lstStyle/>
          <a:p>
            <a:fld id="{E5700854-19FB-4351-BFDC-90AAE5F621F4}" type="slidenum">
              <a:rPr lang="de-CH" smtClean="0"/>
              <a:pPr/>
              <a:t>17</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In der universitären Ausbildung ist zunächst entscheidend, welches Fachwissen und welche fachlichen und methodischen Qualifikationen die Studierenden benötigen, um in ihrer Disziplin und den späteren akademischen und anderen Berufsfeldern erfolgreich zu sein. Für eine aktivere Gestaltung der NE werden aber zusätzliche Qualifikationen benötigt. BNE soll angehende </a:t>
            </a:r>
            <a:r>
              <a:rPr lang="de-CH" sz="1200" kern="1200" dirty="0" err="1" smtClean="0">
                <a:solidFill>
                  <a:schemeClr val="tx1"/>
                </a:solidFill>
                <a:effectLst/>
                <a:latin typeface="Arial" pitchFamily="39" charset="0"/>
                <a:ea typeface="+mn-ea"/>
                <a:cs typeface="+mn-cs"/>
              </a:rPr>
              <a:t>WissenschaftlerInnen</a:t>
            </a:r>
            <a:r>
              <a:rPr lang="de-CH" sz="1200" kern="1200" dirty="0" smtClean="0">
                <a:solidFill>
                  <a:schemeClr val="tx1"/>
                </a:solidFill>
                <a:effectLst/>
                <a:latin typeface="Arial" pitchFamily="39" charset="0"/>
                <a:ea typeface="+mn-ea"/>
                <a:cs typeface="+mn-cs"/>
              </a:rPr>
              <a:t> dazu befähigen, sich kreativ und verantwortungsvoll, fachübergreifend und kommunikativ auf der Grundlage fundierten Wissens über komplexe Zukunftsfragen an der Gestaltung von Gegenwart und Zukunft im Sinne einer NE zu beteiligen. NE bedingt Trade-Offs (Kompromisse) zwischen ökologischen, </a:t>
            </a:r>
            <a:r>
              <a:rPr lang="de-CH" sz="1200" kern="1200" dirty="0" smtClean="0">
                <a:solidFill>
                  <a:schemeClr val="tx1"/>
                </a:solidFill>
                <a:effectLst/>
                <a:latin typeface="Arial" pitchFamily="39" charset="0"/>
                <a:ea typeface="+mn-ea"/>
                <a:cs typeface="+mn-cs"/>
              </a:rPr>
              <a:t>soziokulturellen und </a:t>
            </a:r>
            <a:r>
              <a:rPr lang="de-CH" sz="1200" kern="1200" dirty="0" smtClean="0">
                <a:solidFill>
                  <a:schemeClr val="tx1"/>
                </a:solidFill>
                <a:effectLst/>
                <a:latin typeface="Arial" pitchFamily="39" charset="0"/>
                <a:ea typeface="+mn-ea"/>
                <a:cs typeface="+mn-cs"/>
              </a:rPr>
              <a:t>ökonomischen Interessen. Gerade für diese transparente Aushandlung sind wissenschaftlich robuste Grundlagen unentbehrlich. Gleichzeitig arbeitet BNE auf tertiärer Stufe im Bewusstsein und in der Verantwortung, dass wissenschaftliche Analysen auf Grund der Komplexität und Dynamik aktueller Problemlagen immer mit grossen Unsicherheiten behaftet sind.</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Auch wenn die wissenschaftliche Ausbildung bereits viele Kompetenzen hervorbringt, die direkt oder indirekt relevant für eine NE sind, werden einige der dort benötigten Qualifikationen selten oder nur in ausgewählten Lehrveranstaltungen explizit aufgebaut. Da nicht alle Kompetenzen in allen Veranstaltungsformen entwickelt werden können, ist eine Differenzierung zur besseren Übersicht sinnvoll. Auch die Aufteilung und Zusammenstellung in der Folie (in Anlehnung an </a:t>
            </a:r>
            <a:r>
              <a:rPr lang="de-CH" sz="1200" kern="1200" dirty="0" err="1" smtClean="0">
                <a:solidFill>
                  <a:schemeClr val="tx1"/>
                </a:solidFill>
                <a:effectLst/>
                <a:latin typeface="Arial" pitchFamily="39" charset="0"/>
                <a:ea typeface="+mn-ea"/>
                <a:cs typeface="+mn-cs"/>
              </a:rPr>
              <a:t>Erpenbeck</a:t>
            </a:r>
            <a:r>
              <a:rPr lang="de-CH" sz="1200" kern="1200" dirty="0" smtClean="0">
                <a:solidFill>
                  <a:schemeClr val="tx1"/>
                </a:solidFill>
                <a:effectLst/>
                <a:latin typeface="Arial" pitchFamily="39" charset="0"/>
                <a:ea typeface="+mn-ea"/>
                <a:cs typeface="+mn-cs"/>
              </a:rPr>
              <a:t> 2009) erhebt keinen Anspruch auf Vollständigkeit. Es ist zudem nicht unser Ziel, hier verschiedene Kompetenzmodelle zu diskutieren oder zu kritisieren. Die Unterscheidung von Fach- und fachübergreifenden Kompetenzen — die Wissen, Fertigkeiten, Einstellungen und Wertvorstellungen umfassen — erscheint uns im universitären Umfeld pragmatisch. Die Liste der Beispiele dient als Anregung, um für jede Lehrveranstaltung eine geeignete und handhabbare Auswahl treffen zu können. Sie sollte für den eigenen Bedarf angepasst werden.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18</a:t>
            </a:fld>
            <a:endParaRPr lang="de-CH"/>
          </a:p>
        </p:txBody>
      </p:sp>
    </p:spTree>
    <p:extLst>
      <p:ext uri="{BB962C8B-B14F-4D97-AF65-F5344CB8AC3E}">
        <p14:creationId xmlns:p14="http://schemas.microsoft.com/office/powerpoint/2010/main" val="210327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Wie NE-relevante Kompetenzen genau gefördert werden können, hängt vor allem von der inhaltlichen Verbindung einer Disziplin zu NE sowie von dem daraus abgeleiteten System-, Ziel- und Transformationswissen ab. In dieser Zusammenstellung sind für die drei Kompetenzkategorien Wissen, Können, Wollen konkrete Beispiele aus der Problematik der nachhaltigen Ressourcennutzung aufgeführt — einem zentralen Thema der NE. Die Beispiele sind der Formulierung nach Lernergebnisse, bezogen auf die fünf Dublin Deskriptoren (JQI 2004):</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Wissen und Verstehen</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Anwendung von Wissen und Verstehen</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Urteilen</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Kommunikative Fertigkeiten</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Selbstlernfähigkeit</a:t>
            </a:r>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19</a:t>
            </a:fld>
            <a:endParaRPr lang="de-CH"/>
          </a:p>
        </p:txBody>
      </p:sp>
    </p:spTree>
    <p:extLst>
      <p:ext uri="{BB962C8B-B14F-4D97-AF65-F5344CB8AC3E}">
        <p14:creationId xmlns:p14="http://schemas.microsoft.com/office/powerpoint/2010/main" val="287154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Wir gehen davon aus, dass bisherige Anstrengungen nicht ausreichen, die grossen Herausforderungen und Probleme unserer Gesellschaft, Wirtschaft und Umwelt zu lösen. Nachhaltige Entwicklung bedarf also deutlicherer Veränderungen. Das heisst, auch bestehende Forschungs- und Bildungskonzepte und -abläufe müssen daraufhin geprüft werden, in wie weit sie eine NE fördern oder nicht (Tilbury 2011).</a:t>
            </a:r>
          </a:p>
          <a:p>
            <a:r>
              <a:rPr lang="de-CH" sz="1200" kern="1200" dirty="0" smtClean="0">
                <a:solidFill>
                  <a:schemeClr val="tx1"/>
                </a:solidFill>
                <a:effectLst/>
                <a:latin typeface="Arial" pitchFamily="39" charset="0"/>
                <a:ea typeface="+mn-ea"/>
                <a:cs typeface="+mn-cs"/>
              </a:rPr>
              <a:t> </a:t>
            </a:r>
          </a:p>
          <a:p>
            <a:r>
              <a:rPr lang="de-CH" sz="1200" kern="1200" dirty="0" smtClean="0">
                <a:solidFill>
                  <a:schemeClr val="tx1"/>
                </a:solidFill>
                <a:effectLst/>
                <a:latin typeface="Arial" pitchFamily="39" charset="0"/>
                <a:ea typeface="+mn-ea"/>
                <a:cs typeface="+mn-cs"/>
              </a:rPr>
              <a:t>In einer Lehrveranstaltung ist die Intensität der kritischen Auseinandersetzung mit dem Selbstverständnis, den Bildungsinhalten, der Wissensproduktion, den Paradigmen, usw. der eigenen Disziplin wählbar. Dafür ist Stephen Sterlings (2001) dreistufiges Konzept der Lernstufen — konformatives, reformatives und transformatives Lernen — hilfreich. Mit Stufe 1 (konformatives Lernen) wird im Wesentlichen «Wissen» und «Können» gefördert. Wenn es vermehrt um das «Wollen» geht, sind die Stufen 2 (reformatives Lernen) und 3 (transformatives Lernen) entscheidend, da durch sie auch die Haltung und Einstellung der Studierenden zu NE angesprochen wird.</a:t>
            </a:r>
          </a:p>
          <a:p>
            <a:endParaRPr lang="de-CH" sz="1200" kern="1200" dirty="0" smtClean="0">
              <a:solidFill>
                <a:schemeClr val="tx1"/>
              </a:solidFill>
              <a:effectLst/>
              <a:latin typeface="Arial" pitchFamily="39"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kern="1200" dirty="0" smtClean="0">
                <a:solidFill>
                  <a:schemeClr val="tx1"/>
                </a:solidFill>
                <a:effectLst/>
                <a:latin typeface="Arial" pitchFamily="39" charset="0"/>
                <a:ea typeface="+mn-ea"/>
                <a:cs typeface="+mn-cs"/>
              </a:rPr>
              <a:t>Besonders</a:t>
            </a:r>
            <a:r>
              <a:rPr lang="de-CH" sz="1200" kern="1200" baseline="0" dirty="0" smtClean="0">
                <a:solidFill>
                  <a:schemeClr val="tx1"/>
                </a:solidFill>
                <a:effectLst/>
                <a:latin typeface="Arial" pitchFamily="39" charset="0"/>
                <a:ea typeface="+mn-ea"/>
                <a:cs typeface="+mn-cs"/>
              </a:rPr>
              <a:t> f</a:t>
            </a:r>
            <a:r>
              <a:rPr lang="de-CH" sz="1200" kern="1200" dirty="0" smtClean="0">
                <a:solidFill>
                  <a:schemeClr val="tx1"/>
                </a:solidFill>
                <a:effectLst/>
                <a:latin typeface="Arial" pitchFamily="39" charset="0"/>
                <a:ea typeface="+mn-ea"/>
                <a:cs typeface="+mn-cs"/>
              </a:rPr>
              <a:t>ür die Stufen</a:t>
            </a:r>
            <a:r>
              <a:rPr lang="de-CH" sz="1200" kern="1200" baseline="0" dirty="0" smtClean="0">
                <a:solidFill>
                  <a:schemeClr val="tx1"/>
                </a:solidFill>
                <a:effectLst/>
                <a:latin typeface="Arial" pitchFamily="39" charset="0"/>
                <a:ea typeface="+mn-ea"/>
                <a:cs typeface="+mn-cs"/>
              </a:rPr>
              <a:t> 2 und 3 gilt wiederum</a:t>
            </a:r>
            <a:r>
              <a:rPr lang="de-CH" sz="1200" kern="1200" dirty="0" smtClean="0">
                <a:solidFill>
                  <a:schemeClr val="tx1"/>
                </a:solidFill>
                <a:effectLst/>
                <a:latin typeface="Arial" pitchFamily="39" charset="0"/>
                <a:ea typeface="+mn-ea"/>
                <a:cs typeface="+mn-cs"/>
              </a:rPr>
              <a:t>, dass NE «kein Verhaltenskodex, sondern ein individueller und gesellschaftlicher Such-, Lern- und Gestaltungsprozess mit dem Anspruch der Aushandlung der besten Lösungen unter dem ethischen Prinzip einer nachhaltigen Entwicklung» ist (Stoltenberg und </a:t>
            </a:r>
            <a:r>
              <a:rPr lang="de-CH" sz="1200" kern="1200" dirty="0" err="1" smtClean="0">
                <a:solidFill>
                  <a:schemeClr val="tx1"/>
                </a:solidFill>
                <a:effectLst/>
                <a:latin typeface="Arial" pitchFamily="39" charset="0"/>
                <a:ea typeface="+mn-ea"/>
                <a:cs typeface="+mn-cs"/>
              </a:rPr>
              <a:t>Burandt</a:t>
            </a:r>
            <a:r>
              <a:rPr lang="de-CH" sz="1200" kern="1200" dirty="0" smtClean="0">
                <a:solidFill>
                  <a:schemeClr val="tx1"/>
                </a:solidFill>
                <a:effectLst/>
                <a:latin typeface="Arial" pitchFamily="39" charset="0"/>
                <a:ea typeface="+mn-ea"/>
                <a:cs typeface="+mn-cs"/>
              </a:rPr>
              <a:t> 2014: 568). Somit sollen Studierenden nicht bestimmte NE-Werte aufgezwungen werden. Sie sollen vielmehr dazu befähigt werden, bei diesem Such-, Lern und Gestaltungsprozess aktiv mitzumachen und die nötigen wissenschaftlichen Erkenntnisse zu erwerben, die diesen Prozess unterstützen. Dies kann nur durch eine Vielfalt an Lehr- und Lernformen erreicht werden, die sowohl helfen, das nötige Fachwissen zu vermitteln, als auch andere Kompetenzen aufzubauen, wie Teamfähigkeit, Übernahme von Verantwortung oder Kommunikation.</a:t>
            </a:r>
          </a:p>
          <a:p>
            <a:r>
              <a:rPr lang="de-CH" sz="1200" kern="1200" dirty="0" smtClean="0">
                <a:solidFill>
                  <a:schemeClr val="tx1"/>
                </a:solidFill>
                <a:effectLst/>
                <a:latin typeface="Arial" pitchFamily="39" charset="0"/>
                <a:ea typeface="+mn-ea"/>
                <a:cs typeface="+mn-cs"/>
              </a:rPr>
              <a:t> </a:t>
            </a:r>
          </a:p>
        </p:txBody>
      </p:sp>
      <p:sp>
        <p:nvSpPr>
          <p:cNvPr id="4" name="Foliennummernplatzhalter 3"/>
          <p:cNvSpPr>
            <a:spLocks noGrp="1"/>
          </p:cNvSpPr>
          <p:nvPr>
            <p:ph type="sldNum" sz="quarter" idx="10"/>
          </p:nvPr>
        </p:nvSpPr>
        <p:spPr/>
        <p:txBody>
          <a:bodyPr/>
          <a:lstStyle/>
          <a:p>
            <a:fld id="{E5700854-19FB-4351-BFDC-90AAE5F621F4}" type="slidenum">
              <a:rPr lang="de-CH" smtClean="0"/>
              <a:pPr/>
              <a:t>20</a:t>
            </a:fld>
            <a:endParaRPr lang="de-CH"/>
          </a:p>
        </p:txBody>
      </p:sp>
    </p:spTree>
    <p:extLst>
      <p:ext uri="{BB962C8B-B14F-4D97-AF65-F5344CB8AC3E}">
        <p14:creationId xmlns:p14="http://schemas.microsoft.com/office/powerpoint/2010/main" val="395153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21</a:t>
            </a:fld>
            <a:endParaRPr lang="de-CH"/>
          </a:p>
        </p:txBody>
      </p:sp>
    </p:spTree>
    <p:extLst>
      <p:ext uri="{BB962C8B-B14F-4D97-AF65-F5344CB8AC3E}">
        <p14:creationId xmlns:p14="http://schemas.microsoft.com/office/powerpoint/2010/main" val="287154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Der Aufbau von Fach- und fachübergreifenden Kompetenzen, die für die Nachhaltige Entwicklung essenziell sind, kann nur durch eine Vielfalt an Lehr- und Lernformen erreicht werden. Es werden sowohl Veranstaltungen benötigt, die vorwiegend das nötige Fachwissen vermitteln, als auch Kurse, in denen zusätzlich andere Kompetenzen wie Teamfähigkeit, Übernahme von Verantwortung oder Kommunikation aufgebaut werden können.</a:t>
            </a:r>
          </a:p>
          <a:p>
            <a:r>
              <a:rPr lang="de-CH" sz="1200" kern="1200" dirty="0" smtClean="0">
                <a:solidFill>
                  <a:schemeClr val="tx1"/>
                </a:solidFill>
                <a:effectLst/>
                <a:latin typeface="Arial" pitchFamily="39" charset="0"/>
                <a:ea typeface="+mn-ea"/>
                <a:cs typeface="+mn-cs"/>
              </a:rPr>
              <a:t> </a:t>
            </a:r>
          </a:p>
          <a:p>
            <a:r>
              <a:rPr lang="de-CH" sz="1200" kern="1200" dirty="0" smtClean="0">
                <a:solidFill>
                  <a:schemeClr val="tx1"/>
                </a:solidFill>
                <a:effectLst/>
                <a:latin typeface="Arial" pitchFamily="39" charset="0"/>
                <a:ea typeface="+mn-ea"/>
                <a:cs typeface="+mn-cs"/>
              </a:rPr>
              <a:t>Offensichtlich ist eine aktive Beteiligung von Studierenden in Seminaren, Feldkursen usw. einfacher als in Vorlesungen mit über hundert Teilnehmenden. Dennoch gibt es für alle Veranstaltungsformen Möglichkeiten, die Studierenden abzuholen, zu fordern und zu aktivieren. Die ausführliche Beschreibung von entsprechenden Methoden inklusive Anleitungen und Erläuterungen zu Vorbereitung, Ablauf, Potential, Variationen, Beispielen und Tipps finden Sie auf der Webseite </a:t>
            </a:r>
            <a:r>
              <a:rPr lang="de-CH" sz="1200" u="sng" kern="1200" dirty="0" smtClean="0">
                <a:solidFill>
                  <a:schemeClr val="tx1"/>
                </a:solidFill>
                <a:effectLst/>
                <a:latin typeface="Arial" pitchFamily="39" charset="0"/>
                <a:ea typeface="+mn-ea"/>
                <a:cs typeface="+mn-cs"/>
                <a:hlinkClick r:id="rId3"/>
              </a:rPr>
              <a:t>www.bne.unibe.ch</a:t>
            </a:r>
            <a:r>
              <a:rPr lang="de-CH" sz="1200" kern="1200" dirty="0" smtClean="0">
                <a:solidFill>
                  <a:schemeClr val="tx1"/>
                </a:solidFill>
                <a:effectLst/>
                <a:latin typeface="Arial" pitchFamily="39" charset="0"/>
                <a:ea typeface="+mn-ea"/>
                <a:cs typeface="+mn-cs"/>
              </a:rPr>
              <a:t> (Vertiefung 1, Kapitel 3). Diese</a:t>
            </a:r>
            <a:r>
              <a:rPr lang="de-CH" sz="1200" kern="1200" baseline="0" dirty="0" smtClean="0">
                <a:solidFill>
                  <a:schemeClr val="tx1"/>
                </a:solidFill>
                <a:effectLst/>
                <a:latin typeface="Arial" pitchFamily="39" charset="0"/>
                <a:ea typeface="+mn-ea"/>
                <a:cs typeface="+mn-cs"/>
              </a:rPr>
              <a:t> </a:t>
            </a:r>
            <a:r>
              <a:rPr lang="de-CH" sz="1200" kern="1200" dirty="0" smtClean="0">
                <a:solidFill>
                  <a:schemeClr val="tx1"/>
                </a:solidFill>
                <a:effectLst/>
                <a:latin typeface="Arial" pitchFamily="39" charset="0"/>
                <a:ea typeface="+mn-ea"/>
                <a:cs typeface="+mn-cs"/>
              </a:rPr>
              <a:t>Methoden sind natürlich nicht nur in der NE Thematik einsetzbar. Sie bieten sich dafür aber an, weil sie neben der inhaltlichen Auseinandersetzung mit dem Thema zusätzlich wichtige Personale, Soziale und Handlungskompetenzen aufbauen helfen</a:t>
            </a:r>
            <a:r>
              <a:rPr lang="de-DE" sz="1200" kern="1200" dirty="0" smtClean="0">
                <a:solidFill>
                  <a:schemeClr val="tx1"/>
                </a:solidFill>
                <a:effectLst/>
                <a:latin typeface="Arial" pitchFamily="39" charset="0"/>
                <a:ea typeface="+mn-ea"/>
                <a:cs typeface="+mn-cs"/>
              </a:rPr>
              <a:t>.</a:t>
            </a:r>
          </a:p>
          <a:p>
            <a:endParaRPr lang="de-DE" sz="1200" kern="1200" dirty="0" smtClean="0">
              <a:solidFill>
                <a:schemeClr val="tx1"/>
              </a:solidFill>
              <a:effectLst/>
              <a:latin typeface="Arial" pitchFamily="39" charset="0"/>
              <a:ea typeface="+mn-ea"/>
              <a:cs typeface="+mn-cs"/>
            </a:endParaRPr>
          </a:p>
        </p:txBody>
      </p:sp>
      <p:sp>
        <p:nvSpPr>
          <p:cNvPr id="4" name="Slide Number Placeholder 3"/>
          <p:cNvSpPr>
            <a:spLocks noGrp="1"/>
          </p:cNvSpPr>
          <p:nvPr>
            <p:ph type="sldNum" sz="quarter" idx="10"/>
          </p:nvPr>
        </p:nvSpPr>
        <p:spPr/>
        <p:txBody>
          <a:bodyPr/>
          <a:lstStyle/>
          <a:p>
            <a:fld id="{E5700854-19FB-4351-BFDC-90AAE5F621F4}" type="slidenum">
              <a:rPr lang="de-CH" smtClean="0"/>
              <a:pPr/>
              <a:t>22</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dirty="0" smtClean="0"/>
              <a:t>In seinem Buch </a:t>
            </a:r>
            <a:r>
              <a:rPr lang="de-CH" sz="1200" kern="1200" dirty="0" smtClean="0">
                <a:solidFill>
                  <a:schemeClr val="tx1"/>
                </a:solidFill>
                <a:effectLst/>
                <a:latin typeface="Arial" pitchFamily="39" charset="0"/>
                <a:ea typeface="+mn-ea"/>
                <a:cs typeface="+mn-cs"/>
              </a:rPr>
              <a:t>«</a:t>
            </a:r>
            <a:r>
              <a:rPr lang="de-CH" sz="1200" dirty="0" smtClean="0"/>
              <a:t>Visible Learning</a:t>
            </a:r>
            <a:r>
              <a:rPr lang="de-CH" sz="1200" kern="1200" dirty="0" smtClean="0">
                <a:solidFill>
                  <a:schemeClr val="tx1"/>
                </a:solidFill>
                <a:effectLst/>
                <a:latin typeface="Arial" pitchFamily="39" charset="0"/>
                <a:ea typeface="+mn-ea"/>
                <a:cs typeface="+mn-cs"/>
              </a:rPr>
              <a:t>»</a:t>
            </a:r>
            <a:r>
              <a:rPr lang="de-CH" sz="1200" dirty="0" smtClean="0"/>
              <a:t> hat John Hattie die Erkenntnisse aus über zwanzig Jahren und mehr als 52‘000 Studien zu einer Art </a:t>
            </a:r>
            <a:r>
              <a:rPr lang="de-CH" sz="1200" kern="1200" dirty="0" smtClean="0">
                <a:solidFill>
                  <a:schemeClr val="tx1"/>
                </a:solidFill>
                <a:effectLst/>
                <a:latin typeface="Arial" pitchFamily="39" charset="0"/>
                <a:ea typeface="+mn-ea"/>
                <a:cs typeface="+mn-cs"/>
              </a:rPr>
              <a:t>«</a:t>
            </a:r>
            <a:r>
              <a:rPr lang="de-CH" sz="1200" dirty="0" smtClean="0"/>
              <a:t>Mega-Analyse» zusammengefasst (mittlerweile sind es über 60‘000). Er hat 138 Faktoren, die den Lernerfolg beeinflussen, aufgrund ihrer Wirkung in einer Rangliste erfasst (Hattie 2009). Mit Fokus auf die Hochschullehre formulierte er zusammenfassend drei zentrale Ansprüche (</a:t>
            </a:r>
            <a:r>
              <a:rPr lang="de-CH" sz="1200" kern="1200" dirty="0" smtClean="0">
                <a:solidFill>
                  <a:schemeClr val="tx1"/>
                </a:solidFill>
                <a:effectLst/>
                <a:latin typeface="Arial" pitchFamily="39" charset="0"/>
                <a:ea typeface="+mn-ea"/>
                <a:cs typeface="+mn-cs"/>
              </a:rPr>
              <a:t>«</a:t>
            </a:r>
            <a:r>
              <a:rPr lang="de-CH" sz="1200" dirty="0" err="1" smtClean="0"/>
              <a:t>three</a:t>
            </a:r>
            <a:r>
              <a:rPr lang="de-CH" sz="1200" dirty="0" smtClean="0"/>
              <a:t> </a:t>
            </a:r>
            <a:r>
              <a:rPr lang="de-CH" sz="1200" dirty="0" err="1" smtClean="0"/>
              <a:t>claims</a:t>
            </a:r>
            <a:r>
              <a:rPr lang="de-CH" sz="1200" dirty="0" smtClean="0"/>
              <a:t> </a:t>
            </a:r>
            <a:r>
              <a:rPr lang="de-CH" sz="1200" dirty="0" err="1" smtClean="0"/>
              <a:t>for</a:t>
            </a:r>
            <a:r>
              <a:rPr lang="de-CH" sz="1200" dirty="0" smtClean="0"/>
              <a:t> </a:t>
            </a:r>
            <a:r>
              <a:rPr lang="de-CH" sz="1200" dirty="0" err="1" smtClean="0"/>
              <a:t>higher</a:t>
            </a:r>
            <a:r>
              <a:rPr lang="de-CH" sz="1200" dirty="0" smtClean="0"/>
              <a:t> </a:t>
            </a:r>
            <a:r>
              <a:rPr lang="de-CH" sz="1200" dirty="0" err="1" smtClean="0"/>
              <a:t>education</a:t>
            </a:r>
            <a:r>
              <a:rPr lang="de-CH" sz="1200" dirty="0" smtClean="0"/>
              <a:t>»; Hattie 2011).</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23</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Nachhaltigkeitsziele der Vereinten Nationen (</a:t>
            </a:r>
            <a:r>
              <a:rPr lang="de-CH" dirty="0" err="1" smtClean="0"/>
              <a:t>Sustainable</a:t>
            </a:r>
            <a:r>
              <a:rPr lang="de-CH" dirty="0" smtClean="0"/>
              <a:t> Development Goals, SDGs)</a:t>
            </a:r>
          </a:p>
          <a:p>
            <a:r>
              <a:rPr lang="de-CH" dirty="0" smtClean="0">
                <a:solidFill>
                  <a:srgbClr val="336699"/>
                </a:solidFill>
              </a:rPr>
              <a:t>https://www.eda.admin.ch/post2015/de/home/ziele/die-17-ziele-fuer-eine-nachhaltige-entwicklung/ziel-4-inklusive-gleichberechtigte-und-hochwertige-bildung.html</a:t>
            </a:r>
          </a:p>
          <a:p>
            <a:endParaRPr lang="de-CH" dirty="0" smtClean="0"/>
          </a:p>
          <a:p>
            <a:r>
              <a:rPr lang="de-CH" dirty="0" smtClean="0"/>
              <a:t>Ziel 4: Inklusive, gleichberechtigte und hochwertige Bildung gewährleisten und Möglichkeiten lebenslangen Lernens für alle fördern</a:t>
            </a:r>
          </a:p>
          <a:p>
            <a:endParaRPr lang="de-CH" dirty="0" smtClean="0"/>
          </a:p>
          <a:p>
            <a:r>
              <a:rPr lang="de-CH" b="1" dirty="0" smtClean="0"/>
              <a:t>Ziel 4: Inklusive, gleichberechtigte und hochwertige Bildung gewährleisten und Möglichkeiten lebenslangen Lernens für alle fördern</a:t>
            </a:r>
            <a:endParaRPr lang="de-CH" dirty="0" smtClean="0"/>
          </a:p>
          <a:p>
            <a:r>
              <a:rPr lang="de-CH" dirty="0" smtClean="0"/>
              <a:t>4.1: Bis 2030 sicherstellen, dass alle Mädchen und Jungen gleichberechtigt eine kostenlose und hochwertige Grund- und Sekundarschulbildung abschließen, die zu brauchbaren und effektiven Lernergebnissen führt</a:t>
            </a:r>
          </a:p>
          <a:p>
            <a:r>
              <a:rPr lang="de-CH" dirty="0" smtClean="0"/>
              <a:t>4.2: Bis 2030 sicherstellen, dass alle Mädchen und Jungen Zugang zu hochwertiger frühkindlicher Erziehung, Betreuung und Vorschulbildung erhalten, damit sie auf die Grundschule vorbereitet sind</a:t>
            </a:r>
          </a:p>
          <a:p>
            <a:r>
              <a:rPr lang="de-CH" dirty="0" smtClean="0"/>
              <a:t>4.3: Bis 2030 den gleichberechtigten Zugang aller Frauen und Männer zu einer erschwinglichen und hochwertigen fachlichen, beruflichen und tertiären Bildung einschließlich universitärer Bildung gewährleisten</a:t>
            </a:r>
          </a:p>
          <a:p>
            <a:r>
              <a:rPr lang="de-CH" dirty="0" smtClean="0"/>
              <a:t>4.4: Bis 2030 die Zahl der Jugendlichen und Erwachsenen wesentlich erhöhen, die über die entsprechenden Qualifikationen einschließlich fachlicher und beruflicher Qualifikationen für eine Beschäftigung, eine menschenwürdige Arbeit und Unternehmertum verfügen</a:t>
            </a:r>
          </a:p>
          <a:p>
            <a:r>
              <a:rPr lang="de-CH" dirty="0" smtClean="0"/>
              <a:t>4.5: Bis 2030 geschlechtsspezifische Disparitäten in der Bildung beseitigen und den gleichberechtigen Zugang der Schwachen in der Gesellschaft, namentlich von Menschen mit Behinderungen, Angehörigen indigener Völker und Kindern in prekären Situationen, zu allen Bildungs- und Ausbildungsebenen gewährleisten</a:t>
            </a:r>
          </a:p>
          <a:p>
            <a:r>
              <a:rPr lang="de-CH" dirty="0" smtClean="0"/>
              <a:t>4.6: Bis 2030 sicherstellen, dass alle Jugendlichen und ein erheblicher Anteil der männlichen und weiblichen Erwachsenen lesen, schreiben und rechnen lernen</a:t>
            </a:r>
          </a:p>
          <a:p>
            <a:r>
              <a:rPr lang="de-CH" dirty="0" smtClean="0"/>
              <a:t>4.7: Bis 2030 sicherstellen, dass alle Lernenden die notwendigen Kenntnisse und Qualifikationen zur Förderung nachhaltiger Entwicklung erwerben, unter anderem durch Bildung für nachhaltige Entwicklung und nachhaltige Lebensweisen, Menschenrechte, Geschlechtergleichstellung, eine Kultur des Friedens und der Gewaltlosigkeit, Weltbürgerschaft und die Wertschätzung kultureller Vielfalt und des Beitrags der Kultur zu nachhaltiger Entwicklung</a:t>
            </a:r>
          </a:p>
          <a:p>
            <a:r>
              <a:rPr lang="de-CH" dirty="0" smtClean="0"/>
              <a:t>4.a: Bildungseinrichtungen bauen und ausbauen, die kinder-, behinderten- und geschlechtergerecht sind und eine sichere, gewaltfreie, inklusive und effektive Lernumgebung für alle bieten</a:t>
            </a:r>
          </a:p>
          <a:p>
            <a:r>
              <a:rPr lang="de-CH" dirty="0" smtClean="0"/>
              <a:t>4.b: Bis 2020 weltweit die Zahl der verfügbaren Stipendien für Entwicklungsländer, insbesondere für die am wenigsten entwickelten Länder, die kleinen Inselentwicklungsländer und die afrikanischen Länder, zum Besuch einer Hochschule, einschließlich zur Berufsbildung und zu Informations- und Kommunikationstechnik-, Technik-, Ingenieurs- und Wissenschaftsprogrammen, in entwickelten Ländern und in anderen Entwicklungsländern wesentlich erhöhen</a:t>
            </a:r>
          </a:p>
          <a:p>
            <a:r>
              <a:rPr lang="de-CH" dirty="0" smtClean="0"/>
              <a:t>4.c: Bis 2030 das Angebot an qualifizierten Lehrkräften unter anderem durch internationale Zusammenarbeit im Bereich der Lehrerausbildung in den Entwicklungsländern und insbesondere in den am wenigsten entwickelten Ländern und kleinen Inselentwicklungsländern wesentlich erhöhen</a:t>
            </a:r>
          </a:p>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a:t>
            </a:fld>
            <a:endParaRPr lang="de-CH"/>
          </a:p>
        </p:txBody>
      </p:sp>
    </p:spTree>
    <p:extLst>
      <p:ext uri="{BB962C8B-B14F-4D97-AF65-F5344CB8AC3E}">
        <p14:creationId xmlns:p14="http://schemas.microsoft.com/office/powerpoint/2010/main" val="357795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Wissen ist ein wichtiger Beitrag zur NE. Darüber hinaus betont die Bundesstrategie </a:t>
            </a:r>
            <a:r>
              <a:rPr lang="de-CH" sz="1200" i="1" kern="1200" dirty="0" smtClean="0">
                <a:solidFill>
                  <a:schemeClr val="tx1"/>
                </a:solidFill>
                <a:effectLst/>
                <a:latin typeface="Arial" pitchFamily="39" charset="0"/>
                <a:ea typeface="+mn-ea"/>
                <a:cs typeface="+mn-cs"/>
              </a:rPr>
              <a:t>Nachhaltige Entwicklung 2016-2019 </a:t>
            </a:r>
            <a:r>
              <a:rPr lang="de-CH" sz="1200" kern="1200" dirty="0" smtClean="0">
                <a:solidFill>
                  <a:schemeClr val="tx1"/>
                </a:solidFill>
                <a:effectLst/>
                <a:latin typeface="Arial" pitchFamily="39" charset="0"/>
                <a:ea typeface="+mn-ea"/>
                <a:cs typeface="+mn-cs"/>
              </a:rPr>
              <a:t>(S. 31) in der langfristigen Vision die Bedeutung des Kompetenzaufbaus im Rahmen einer Bildung für Nachhaltige Entwicklung (BNE), z.B. um eigenverantwortliches Denken und Handeln zu fördern, die eigene und die gesellschaftliche Resilienz zu stärken, die Bedeutung der NE zu erkennen und sich aktiv und reflektierend an ihrer Gestaltung zu beteiligen.</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Die universitäre BNE soll Studierende u.a. dazu befähigen, vernetzt und in Zusammenhängen zu denken, komplexe Gesellschaft–Umwelt-Wirkungsgefüge und Prozesse zu erfassen und Wirkungshypothesen über Ursachen und mögliche Folgen solcher Prozesse zu formulieren. Dieses Vorgehen erlaubt es auch, Nachhaltigkeitsziele zu formulieren und zu begründen, entsprechende Massnahmen zu deren Umsetzung zu entwickeln und deren Wirksamkeit zu überprüfen. Nach dieser Auffassung ist BNE </a:t>
            </a:r>
            <a:r>
              <a:rPr lang="de-CH" sz="1200" dirty="0" smtClean="0"/>
              <a:t>«</a:t>
            </a:r>
            <a:r>
              <a:rPr lang="de-CH" sz="1200" kern="1200" dirty="0" smtClean="0">
                <a:solidFill>
                  <a:schemeClr val="tx1"/>
                </a:solidFill>
                <a:effectLst/>
                <a:latin typeface="Arial" pitchFamily="39" charset="0"/>
                <a:ea typeface="+mn-ea"/>
                <a:cs typeface="+mn-cs"/>
              </a:rPr>
              <a:t>kategoriale Bildung</a:t>
            </a:r>
            <a:r>
              <a:rPr lang="de-CH" sz="1200" dirty="0" smtClean="0"/>
              <a:t>»</a:t>
            </a:r>
            <a:r>
              <a:rPr lang="de-CH" sz="1200" kern="1200" dirty="0" smtClean="0">
                <a:solidFill>
                  <a:schemeClr val="tx1"/>
                </a:solidFill>
                <a:effectLst/>
                <a:latin typeface="Arial" pitchFamily="39" charset="0"/>
                <a:ea typeface="+mn-ea"/>
                <a:cs typeface="+mn-cs"/>
              </a:rPr>
              <a:t> in der Doppelbedeutung, dass sich die Lernenden nicht nur die Wirklichkeit letztlich durch selbsttätige Aneignung erschliessen, sondern dass sie sich in ebendiesem Prozess auch selbst zum Verstehen und zur Gestaltung von Wirklichkeit befähigen (Klafki 2003). Deshalb spielt in der Diskussion um BNE der Aufbau von Kompetenzen eine zentrale Rolle.</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4</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Es existieren verschiedene Möglichkeiten, NE-relevante Qualifikationen in der universitären Lehre aufzubauen. Sterling und Thomas (2006) beschreiben verschiedene Intensitätsstufen der Integration von NE in die Lehre — vom Einbau einzelner Lektionen über Angebote ganzer Kurse bis hin zur Neugestaltung von Studiengängen. </a:t>
            </a:r>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5</a:t>
            </a:fld>
            <a:endParaRPr lang="de-CH"/>
          </a:p>
        </p:txBody>
      </p:sp>
    </p:spTree>
    <p:extLst>
      <p:ext uri="{BB962C8B-B14F-4D97-AF65-F5344CB8AC3E}">
        <p14:creationId xmlns:p14="http://schemas.microsoft.com/office/powerpoint/2010/main" val="185095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Mögliche Bildungsinhalte NE-relevanter Lehrveranstaltungen ergeben sich aus der Verbindung zwischen den thematischen und epistemologischen Schwerpunkten einer wissenschaftlichen Disziplin einerseits und NE andererseits. In einigen Disziplinen sind solche Verknüpfungen offensichtlich; in vielen disziplinären Arbeiten ist der Bezug implizit gegeben, wird aber nicht explizit benannt; in wieder anderen muss dieser noch identifiziert werden.</a:t>
            </a:r>
          </a:p>
          <a:p>
            <a:endParaRPr lang="de-CH" sz="1200" kern="1200" dirty="0" smtClean="0">
              <a:solidFill>
                <a:schemeClr val="tx1"/>
              </a:solidFill>
              <a:effectLst/>
              <a:latin typeface="Arial" pitchFamily="39" charset="0"/>
              <a:ea typeface="+mn-ea"/>
              <a:cs typeface="+mn-cs"/>
            </a:endParaRPr>
          </a:p>
          <a:p>
            <a:pPr>
              <a:spcBef>
                <a:spcPts val="0"/>
              </a:spcBef>
              <a:spcAft>
                <a:spcPts val="0"/>
              </a:spcAft>
            </a:pPr>
            <a:r>
              <a:rPr lang="de-CH" sz="1200" dirty="0" smtClean="0"/>
              <a:t>Wir schlagen vor, Modelle und konzeptionelle Rahmen der NE pragmatisch zu verwenden: Einfache Modelle (z.B. mit drei Dimensionen der NE) ermöglichen einen Einstieg in die Materie, ignorieren aber viele wichtige Aspekte oder machen sie nicht explizit. Komplexe Modelle enthalten dagegen weniger Lücken, sind aber schwer zu kommunizieren.</a:t>
            </a:r>
          </a:p>
          <a:p>
            <a:pPr>
              <a:spcBef>
                <a:spcPts val="0"/>
              </a:spcBef>
              <a:spcAft>
                <a:spcPts val="0"/>
              </a:spcAft>
            </a:pPr>
            <a:endParaRPr lang="de-CH" sz="1200" dirty="0" smtClean="0"/>
          </a:p>
          <a:p>
            <a:pPr>
              <a:spcBef>
                <a:spcPts val="0"/>
              </a:spcBef>
              <a:spcAft>
                <a:spcPts val="0"/>
              </a:spcAft>
            </a:pPr>
            <a:r>
              <a:rPr lang="de-CH" sz="1200" dirty="0" smtClean="0"/>
              <a:t>Keine Vorlage wird die Verbindungsmöglichkeiten aller Disziplinen beinhalten können. Deshalb müssen Modelle und Konzepte aber nicht gleich verworfen werden, wenn die eigene Disziplin und ihre Themenbereiche darin nicht offensichtlich sind. Sie sollten vielmehr als Aufforderung betrachtet werden, wichtige Aspekte und Perspektiven zu ergänzen.</a:t>
            </a:r>
          </a:p>
          <a:p>
            <a:pPr>
              <a:spcBef>
                <a:spcPts val="0"/>
              </a:spcBef>
              <a:spcAft>
                <a:spcPts val="0"/>
              </a:spcAft>
            </a:pPr>
            <a:endParaRPr lang="de-CH" sz="1200" kern="50" dirty="0" smtClean="0">
              <a:latin typeface="Arial"/>
              <a:ea typeface="MS Mincho"/>
              <a:cs typeface="Times New Roman"/>
            </a:endParaRPr>
          </a:p>
          <a:p>
            <a:r>
              <a:rPr lang="de-CH" sz="1200" kern="1200" dirty="0" smtClean="0">
                <a:solidFill>
                  <a:schemeClr val="tx1"/>
                </a:solidFill>
                <a:effectLst/>
                <a:latin typeface="Arial" pitchFamily="39" charset="0"/>
                <a:ea typeface="+mn-ea"/>
                <a:cs typeface="+mn-cs"/>
              </a:rPr>
              <a:t>Diese Übung ist eine Möglichkeit, die Verbindungen zwischen NE und Ihrer Disziplin – z.B. durch Studierende – identifizieren zu lassen. Dazu können die Modelle auf den nachfolgenden Folien benutzt werden.</a:t>
            </a:r>
            <a:endParaRPr lang="de-CH" dirty="0" smtClean="0"/>
          </a:p>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7</a:t>
            </a:fld>
            <a:endParaRPr lang="de-CH"/>
          </a:p>
        </p:txBody>
      </p:sp>
    </p:spTree>
    <p:extLst>
      <p:ext uri="{BB962C8B-B14F-4D97-AF65-F5344CB8AC3E}">
        <p14:creationId xmlns:p14="http://schemas.microsoft.com/office/powerpoint/2010/main" val="807038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Arial" pitchFamily="39" charset="0"/>
                <a:ea typeface="+mn-ea"/>
                <a:cs typeface="+mn-cs"/>
              </a:rPr>
              <a:t>Das </a:t>
            </a:r>
            <a:r>
              <a:rPr lang="de-CH" sz="1200" b="1" kern="1200" dirty="0" err="1" smtClean="0">
                <a:solidFill>
                  <a:schemeClr val="tx1"/>
                </a:solidFill>
                <a:effectLst/>
                <a:latin typeface="Arial" pitchFamily="39" charset="0"/>
                <a:ea typeface="+mn-ea"/>
                <a:cs typeface="+mn-cs"/>
              </a:rPr>
              <a:t>Doughnut</a:t>
            </a:r>
            <a:r>
              <a:rPr lang="de-CH" sz="1200" b="1" kern="1200" dirty="0" smtClean="0">
                <a:solidFill>
                  <a:schemeClr val="tx1"/>
                </a:solidFill>
                <a:effectLst/>
                <a:latin typeface="Arial" pitchFamily="39" charset="0"/>
                <a:ea typeface="+mn-ea"/>
                <a:cs typeface="+mn-cs"/>
              </a:rPr>
              <a:t>-Modell</a:t>
            </a:r>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Das </a:t>
            </a:r>
            <a:r>
              <a:rPr lang="de-CH" sz="1200" kern="1200" dirty="0" err="1" smtClean="0">
                <a:solidFill>
                  <a:schemeClr val="tx1"/>
                </a:solidFill>
                <a:effectLst/>
                <a:latin typeface="Arial" pitchFamily="39" charset="0"/>
                <a:ea typeface="+mn-ea"/>
                <a:cs typeface="+mn-cs"/>
              </a:rPr>
              <a:t>Doughnut</a:t>
            </a:r>
            <a:r>
              <a:rPr lang="de-CH" sz="1200" kern="1200" dirty="0" smtClean="0">
                <a:solidFill>
                  <a:schemeClr val="tx1"/>
                </a:solidFill>
                <a:effectLst/>
                <a:latin typeface="Arial" pitchFamily="39" charset="0"/>
                <a:ea typeface="+mn-ea"/>
                <a:cs typeface="+mn-cs"/>
              </a:rPr>
              <a:t>-Modell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2012) ist ein Versuch, die allgemeinen Dimensionen der Nachhaltigkeit zu konkretisieren und NE dadurch zu operationalisieren. Hierzu knüpft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zunächst an die internationale wissenschaftliche und politische Debatte um planetare Grenzen der Nutzung und Schädigung natürlicher Ressourcen an (Rockström et al. 2009). In ihrem Vorschlag erweitert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diese Debatte dann um minimale Schwellenwerte sozialer und wirtschaftlicher Grundlagen, die nicht unterschritten werden dürfen, um allen Menschen ein lebenswertes Dasein zu ermöglichen. </a:t>
            </a:r>
          </a:p>
          <a:p>
            <a:r>
              <a:rPr lang="de-CH" sz="1200" kern="1200" dirty="0" smtClean="0">
                <a:solidFill>
                  <a:schemeClr val="tx1"/>
                </a:solidFill>
                <a:effectLst/>
                <a:latin typeface="Arial" pitchFamily="39"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kern="1200" dirty="0" smtClean="0">
                <a:solidFill>
                  <a:schemeClr val="tx1"/>
                </a:solidFill>
                <a:effectLst/>
                <a:latin typeface="Arial" pitchFamily="39" charset="0"/>
                <a:ea typeface="+mn-ea"/>
                <a:cs typeface="+mn-cs"/>
              </a:rPr>
              <a:t>Der für die Menschheit ökologisch sichere, sozial gerechte und ökonomisch tragfähige Bereich der nachhaltigen Entwicklung wird durch den hellgrünen Bereich symbolisiert. Eine genaue </a:t>
            </a:r>
            <a:r>
              <a:rPr lang="de-CH" sz="1200" dirty="0" smtClean="0"/>
              <a:t>«</a:t>
            </a:r>
            <a:r>
              <a:rPr lang="de-CH" sz="1200" kern="1200" dirty="0" smtClean="0">
                <a:solidFill>
                  <a:schemeClr val="tx1"/>
                </a:solidFill>
                <a:effectLst/>
                <a:latin typeface="Arial" pitchFamily="39" charset="0"/>
                <a:ea typeface="+mn-ea"/>
                <a:cs typeface="+mn-cs"/>
              </a:rPr>
              <a:t>Vorgabe», wie NE auszusehen hat, gibt es nicht. Das Modell beruht auf dem Verständnis von NE als gesamtgesellschaftlichem Such-, Lern- und Gestaltungsprozess, der eine Partizipation aller Akteure erfordert. Das Modell nimmt diesen Aushandlungsprozess also nicht vorweg, sondern deutet verschiedene mögliche Pfade der NE innerhalb des hellgrünen Korridors an. Dieser wird durch zwei «Leitplanken» begrenzt, die eine Gefährdung der NE anzeigen. Die äussere Leitplanke bilden dabei die sogenannten </a:t>
            </a:r>
            <a:r>
              <a:rPr lang="de-CH" sz="1200" i="1" kern="1200" dirty="0" smtClean="0">
                <a:solidFill>
                  <a:schemeClr val="tx1"/>
                </a:solidFill>
                <a:effectLst/>
                <a:latin typeface="Arial" pitchFamily="39" charset="0"/>
                <a:ea typeface="+mn-ea"/>
                <a:cs typeface="+mn-cs"/>
              </a:rPr>
              <a:t>planetaren Grenzen</a:t>
            </a:r>
            <a:r>
              <a:rPr lang="de-CH" sz="1200" kern="1200" dirty="0" smtClean="0">
                <a:solidFill>
                  <a:schemeClr val="tx1"/>
                </a:solidFill>
                <a:effectLst/>
                <a:latin typeface="Arial" pitchFamily="39" charset="0"/>
                <a:ea typeface="+mn-ea"/>
                <a:cs typeface="+mn-cs"/>
              </a:rPr>
              <a:t>, die eine massive Schädigung natürlicher Ressourcen (Wasser, Luft, Boden, Biodiversität etc.) durch menschliche Nutzung anzeigen. Die innere Leitplanke bilden die </a:t>
            </a:r>
            <a:r>
              <a:rPr lang="de-CH" sz="1200" i="1" kern="1200" dirty="0" smtClean="0">
                <a:solidFill>
                  <a:schemeClr val="tx1"/>
                </a:solidFill>
                <a:effectLst/>
                <a:latin typeface="Arial" pitchFamily="39" charset="0"/>
                <a:ea typeface="+mn-ea"/>
                <a:cs typeface="+mn-cs"/>
              </a:rPr>
              <a:t>sozioökonomischen Fundamente</a:t>
            </a:r>
            <a:r>
              <a:rPr lang="de-CH" sz="1200" kern="1200" dirty="0" smtClean="0">
                <a:solidFill>
                  <a:schemeClr val="tx1"/>
                </a:solidFill>
                <a:effectLst/>
                <a:latin typeface="Arial" pitchFamily="39" charset="0"/>
                <a:ea typeface="+mn-ea"/>
                <a:cs typeface="+mn-cs"/>
              </a:rPr>
              <a:t>, d.h. Mindestanforderungen, ohne die es kein menschliches Wohlergehen gibt.</a:t>
            </a:r>
          </a:p>
          <a:p>
            <a:pPr marL="0" marR="0" indent="0" algn="l" defTabSz="914400" rtl="0" eaLnBrk="1" fontAlgn="base" latinLnBrk="0" hangingPunct="1">
              <a:lnSpc>
                <a:spcPct val="100000"/>
              </a:lnSpc>
              <a:spcBef>
                <a:spcPct val="30000"/>
              </a:spcBef>
              <a:spcAft>
                <a:spcPct val="0"/>
              </a:spcAft>
              <a:buClrTx/>
              <a:buSzTx/>
              <a:buFontTx/>
              <a:buNone/>
              <a:tabLst/>
              <a:defRPr/>
            </a:pPr>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Die entsprechenden Grenzen der Umweltbelastung und der sozioökonomischen Mindestanforderungen sind nicht universell festgelegt, und auch die Indikatoren zur Messung von aktuellen Werten und Trends sind Gegenstand laufender Forschungen und Verhandlungen zwischen verschiedenen Akteuren mit unterschiedlichen Interessen und Einflussmöglichkeiten. Die politischen Entscheidungen zur Steuerung künftiger Entwicklungen basieren auf Informationen, darunter prominenten wissenschaftlichen Beiträgen zur Erfassung der ökologischen, </a:t>
            </a:r>
            <a:r>
              <a:rPr lang="de-CH" sz="1200" kern="1200" dirty="0" smtClean="0">
                <a:solidFill>
                  <a:schemeClr val="tx1"/>
                </a:solidFill>
                <a:effectLst/>
                <a:latin typeface="Arial" pitchFamily="39" charset="0"/>
                <a:ea typeface="+mn-ea"/>
                <a:cs typeface="+mn-cs"/>
              </a:rPr>
              <a:t>soziokulturellen und ökonomischen Systeme </a:t>
            </a:r>
            <a:r>
              <a:rPr lang="de-CH" sz="1200" kern="1200" dirty="0" smtClean="0">
                <a:solidFill>
                  <a:schemeClr val="tx1"/>
                </a:solidFill>
                <a:effectLst/>
                <a:latin typeface="Arial" pitchFamily="39" charset="0"/>
                <a:ea typeface="+mn-ea"/>
                <a:cs typeface="+mn-cs"/>
              </a:rPr>
              <a:t>und deren Dynamiken.</a:t>
            </a:r>
          </a:p>
          <a:p>
            <a:endParaRPr lang="de-CH" sz="1200" kern="1200" dirty="0" smtClean="0">
              <a:solidFill>
                <a:schemeClr val="tx1"/>
              </a:solidFill>
              <a:effectLst/>
              <a:latin typeface="Arial" pitchFamily="39" charset="0"/>
              <a:ea typeface="+mn-ea"/>
              <a:cs typeface="+mn-cs"/>
            </a:endParaRP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8</a:t>
            </a:fld>
            <a:endParaRPr lang="de-CH"/>
          </a:p>
        </p:txBody>
      </p:sp>
    </p:spTree>
    <p:extLst>
      <p:ext uri="{BB962C8B-B14F-4D97-AF65-F5344CB8AC3E}">
        <p14:creationId xmlns:p14="http://schemas.microsoft.com/office/powerpoint/2010/main" val="1332384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baseline="0" dirty="0" smtClean="0">
                <a:solidFill>
                  <a:schemeClr val="tx1"/>
                </a:solidFill>
                <a:effectLst/>
                <a:latin typeface="Arial" panose="020B0604020202020204" pitchFamily="34" charset="0"/>
                <a:ea typeface="+mn-ea"/>
                <a:cs typeface="Arial" panose="020B0604020202020204" pitchFamily="34" charset="0"/>
              </a:rPr>
              <a:t>Die UN Nachhaltigkeitsziele</a:t>
            </a:r>
            <a:endParaRPr lang="de-CH" sz="1200" kern="1200" baseline="0" dirty="0" smtClean="0">
              <a:solidFill>
                <a:schemeClr val="tx1"/>
              </a:solidFill>
              <a:effectLst/>
              <a:latin typeface="Arial" panose="020B0604020202020204" pitchFamily="34" charset="0"/>
              <a:ea typeface="+mn-ea"/>
              <a:cs typeface="Arial" panose="020B0604020202020204" pitchFamily="34" charset="0"/>
            </a:endParaRPr>
          </a:p>
          <a:p>
            <a:r>
              <a:rPr lang="de-CH" sz="1200" kern="1200" baseline="0" dirty="0" smtClean="0">
                <a:solidFill>
                  <a:schemeClr val="tx1"/>
                </a:solidFill>
                <a:effectLst/>
                <a:latin typeface="Arial" panose="020B0604020202020204" pitchFamily="34" charset="0"/>
                <a:ea typeface="+mn-ea"/>
                <a:cs typeface="Arial" panose="020B0604020202020204" pitchFamily="34" charset="0"/>
              </a:rPr>
              <a:t>Im Jahr 2000 formulierten </a:t>
            </a:r>
            <a:r>
              <a:rPr lang="de-CH" sz="1200" kern="1200" baseline="0" dirty="0" err="1" smtClean="0">
                <a:solidFill>
                  <a:schemeClr val="tx1"/>
                </a:solidFill>
                <a:effectLst/>
                <a:latin typeface="Arial" panose="020B0604020202020204" pitchFamily="34" charset="0"/>
                <a:ea typeface="+mn-ea"/>
                <a:cs typeface="Arial" panose="020B0604020202020204" pitchFamily="34" charset="0"/>
              </a:rPr>
              <a:t>VertreterInnen</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der UN, der Weltbank, des Internationalen Währungsfonds (IWF</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und der Organisation für wirtschaftliche Zusammenarbeit und Entwicklung (OECD) acht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Millennium Entwicklungsziele</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Millennium Development Goals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oder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MDGs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Sowohl die Ziele als auch die Zielfindung waren umstritten. Es wurde beispielsweise kritisiert, die Auswahl sei unvollständig, vorgegeben von Industrieländern, ohne bindende Verpflichtungen, ohne Abstimmung der Einzelziele untereinander — und die Indikatoren und Zielgrössen seien unrealistisch. Aufgrund dieser Kritik sowie der Absicht, globale Umweltpolitik und Armutsbekämpfung in einer einzigen Initiative zu vereinen, wurden neu die UN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Nachhaltigkeitsziele</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a:t>
            </a:r>
            <a:r>
              <a:rPr lang="de-CH" sz="1200" i="1" kern="1200" baseline="0" dirty="0" err="1" smtClean="0">
                <a:solidFill>
                  <a:schemeClr val="tx1"/>
                </a:solidFill>
                <a:effectLst/>
                <a:latin typeface="Arial" panose="020B0604020202020204" pitchFamily="34" charset="0"/>
                <a:ea typeface="+mn-ea"/>
                <a:cs typeface="Arial" panose="020B0604020202020204" pitchFamily="34" charset="0"/>
              </a:rPr>
              <a:t>Sustainable</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 Development Goals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oder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SDGs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formuliert, die am 25.9.2015 als </a:t>
            </a:r>
            <a:r>
              <a:rPr lang="de-CH" sz="1200" dirty="0" smtClean="0"/>
              <a:t>«</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Agenda 2030» von 193 Mitgliedstaaten der UN verabschiedet wurden. Damit sind die SDGs breit abgestützt und bilden die globale politische Grundlage für NE-Bemühungen in den kommenden Jahren. </a:t>
            </a: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9</a:t>
            </a:fld>
            <a:endParaRPr lang="de-CH"/>
          </a:p>
        </p:txBody>
      </p:sp>
    </p:spTree>
    <p:extLst>
      <p:ext uri="{BB962C8B-B14F-4D97-AF65-F5344CB8AC3E}">
        <p14:creationId xmlns:p14="http://schemas.microsoft.com/office/powerpoint/2010/main" val="1979924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Die Verortung der eigenen Themenbereiche im </a:t>
            </a:r>
            <a:r>
              <a:rPr lang="de-CH" sz="1200" kern="1200" dirty="0" err="1" smtClean="0">
                <a:solidFill>
                  <a:schemeClr val="tx1"/>
                </a:solidFill>
                <a:effectLst/>
                <a:latin typeface="Arial" pitchFamily="39" charset="0"/>
                <a:ea typeface="+mn-ea"/>
                <a:cs typeface="+mn-cs"/>
              </a:rPr>
              <a:t>Doughnut</a:t>
            </a:r>
            <a:r>
              <a:rPr lang="de-CH" sz="1200" kern="1200" dirty="0" smtClean="0">
                <a:solidFill>
                  <a:schemeClr val="tx1"/>
                </a:solidFill>
                <a:effectLst/>
                <a:latin typeface="Arial" pitchFamily="39" charset="0"/>
                <a:ea typeface="+mn-ea"/>
                <a:cs typeface="+mn-cs"/>
              </a:rPr>
              <a:t>-Modell oder in den UN Nachhaltigkeitszielen dient einer ersten Positionierung der jeweiligen Disziplin im Bereich NE. Sie sind Ausgangspunkte, um vorhandene Bezüge zu NE explizit zu machen und zu klären, und weitere Anknüpfungspunkte zur NE zu erkennen. Sind die inhaltlichen Verknüpfungen identifiziert, stellt sich zur weiteren Konkretisierung die Frage, welche Arten von Wissen in einer Disziplin in Bezug auf NE von Bedeutung sind:</a:t>
            </a:r>
          </a:p>
          <a:p>
            <a:r>
              <a:rPr lang="de-CH" sz="1200" kern="1200" dirty="0" smtClean="0">
                <a:solidFill>
                  <a:schemeClr val="tx1"/>
                </a:solidFill>
                <a:effectLst/>
                <a:latin typeface="Arial" pitchFamily="39" charset="0"/>
                <a:ea typeface="+mn-ea"/>
                <a:cs typeface="+mn-cs"/>
              </a:rPr>
              <a:t> </a:t>
            </a:r>
          </a:p>
          <a:p>
            <a:pPr lvl="0"/>
            <a:r>
              <a:rPr lang="de-CH" sz="1200" b="1" kern="1200" dirty="0" smtClean="0">
                <a:solidFill>
                  <a:schemeClr val="tx1"/>
                </a:solidFill>
                <a:effectLst/>
                <a:latin typeface="Arial" pitchFamily="39" charset="0"/>
                <a:ea typeface="+mn-ea"/>
                <a:cs typeface="+mn-cs"/>
              </a:rPr>
              <a:t>Systemwissen</a:t>
            </a:r>
            <a:r>
              <a:rPr lang="de-CH" sz="1200" kern="1200" dirty="0" smtClean="0">
                <a:solidFill>
                  <a:schemeClr val="tx1"/>
                </a:solidFill>
                <a:effectLst/>
                <a:latin typeface="Arial" pitchFamily="39" charset="0"/>
                <a:ea typeface="+mn-ea"/>
                <a:cs typeface="+mn-cs"/>
              </a:rPr>
              <a:t> — Wissen darüber, wie unsere Umwelt, Gesellschaft und Wirtschaft funktionieren, einzeln oder als komplexe Verflechtungen;</a:t>
            </a:r>
          </a:p>
          <a:p>
            <a:pPr lvl="0"/>
            <a:r>
              <a:rPr lang="de-CH" sz="1200" b="1" kern="1200" dirty="0" smtClean="0">
                <a:solidFill>
                  <a:schemeClr val="tx1"/>
                </a:solidFill>
                <a:effectLst/>
                <a:latin typeface="Arial" pitchFamily="39" charset="0"/>
                <a:ea typeface="+mn-ea"/>
                <a:cs typeface="+mn-cs"/>
              </a:rPr>
              <a:t>Zielwissen</a:t>
            </a:r>
            <a:r>
              <a:rPr lang="de-CH" sz="1200" kern="1200" dirty="0" smtClean="0">
                <a:solidFill>
                  <a:schemeClr val="tx1"/>
                </a:solidFill>
                <a:effectLst/>
                <a:latin typeface="Arial" pitchFamily="39" charset="0"/>
                <a:ea typeface="+mn-ea"/>
                <a:cs typeface="+mn-cs"/>
              </a:rPr>
              <a:t> — wissenschaftliche Beiträge zur Bestimmung der Richtung, in die diese Beziehungen im Sinne einer nachhaltigeren Entwicklung gelenkt werden können; und</a:t>
            </a:r>
          </a:p>
          <a:p>
            <a:pPr lvl="0"/>
            <a:r>
              <a:rPr lang="de-CH" sz="1200" b="1" kern="1200" dirty="0" smtClean="0">
                <a:solidFill>
                  <a:schemeClr val="tx1"/>
                </a:solidFill>
                <a:effectLst/>
                <a:latin typeface="Arial" pitchFamily="39" charset="0"/>
                <a:ea typeface="+mn-ea"/>
                <a:cs typeface="+mn-cs"/>
              </a:rPr>
              <a:t>Transformationswissen</a:t>
            </a:r>
            <a:r>
              <a:rPr lang="de-CH" sz="1200" kern="1200" dirty="0" smtClean="0">
                <a:solidFill>
                  <a:schemeClr val="tx1"/>
                </a:solidFill>
                <a:effectLst/>
                <a:latin typeface="Arial" pitchFamily="39" charset="0"/>
                <a:ea typeface="+mn-ea"/>
                <a:cs typeface="+mn-cs"/>
              </a:rPr>
              <a:t> — wissenschaftliche Beiträge zur Umsetzung, z.B. in Form von Regeln, Lösungswegen, Massnahmen, oder Technologien zur Förderung von NE; dies schliesst das Monitoring, die Überprüfung der Zielerreichung mit disziplinären und interdisziplinären wissenschaftlichen Methoden mit ein.</a:t>
            </a:r>
          </a:p>
          <a:p>
            <a:r>
              <a:rPr lang="de-CH" sz="1200" kern="1200" dirty="0" smtClean="0">
                <a:solidFill>
                  <a:schemeClr val="tx1"/>
                </a:solidFill>
                <a:effectLst/>
                <a:latin typeface="Arial" pitchFamily="39" charset="0"/>
                <a:ea typeface="+mn-ea"/>
                <a:cs typeface="+mn-cs"/>
              </a:rPr>
              <a:t> </a:t>
            </a:r>
          </a:p>
          <a:p>
            <a:r>
              <a:rPr lang="de-CH" sz="1200" kern="1200" dirty="0" smtClean="0">
                <a:solidFill>
                  <a:schemeClr val="tx1"/>
                </a:solidFill>
                <a:effectLst/>
                <a:latin typeface="Arial" pitchFamily="39" charset="0"/>
                <a:ea typeface="+mn-ea"/>
                <a:cs typeface="+mn-cs"/>
              </a:rPr>
              <a:t>Diese Konkretisierung erfordert eine Auseinandersetzung mit dem Wissenschaftsverständnis der eigenen Disziplin bzw. eine Reflexion darüber. Während Systemwissen sozusagen das Kerngeschäft vieler Wissenschaftsdisziplinen ist, sind Ziel- und Transformationswissen normative, von Wertvorstellungen geprägte Kategorien. Um möglichst viele ihrer Zugänge zu NE zu erfassen, sollte jede Disziplin versuchen, Beiträge zu allen drei Wissensarten zu definieren. Diese Unterscheidung ist heuristisch, d.h. nicht die endgültige Zuordnung an sich ist entscheidend, sondern die durch diese Unterscheidung erfolgende Reflexion über den Bezug zwischen wissenschaftlichem Arbeiten und NE.</a:t>
            </a:r>
          </a:p>
        </p:txBody>
      </p:sp>
      <p:sp>
        <p:nvSpPr>
          <p:cNvPr id="4" name="Slide Number Placeholder 3"/>
          <p:cNvSpPr>
            <a:spLocks noGrp="1"/>
          </p:cNvSpPr>
          <p:nvPr>
            <p:ph type="sldNum" sz="quarter" idx="10"/>
          </p:nvPr>
        </p:nvSpPr>
        <p:spPr/>
        <p:txBody>
          <a:bodyPr/>
          <a:lstStyle/>
          <a:p>
            <a:fld id="{E5700854-19FB-4351-BFDC-90AAE5F621F4}" type="slidenum">
              <a:rPr lang="de-CH" smtClean="0"/>
              <a:pPr/>
              <a:t>10</a:t>
            </a:fld>
            <a:endParaRPr lang="de-CH"/>
          </a:p>
        </p:txBody>
      </p:sp>
    </p:spTree>
    <p:extLst>
      <p:ext uri="{BB962C8B-B14F-4D97-AF65-F5344CB8AC3E}">
        <p14:creationId xmlns:p14="http://schemas.microsoft.com/office/powerpoint/2010/main" val="241745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altLang="en-US" sz="1200" b="1" dirty="0" smtClean="0">
              <a:solidFill>
                <a:srgbClr val="336699"/>
              </a:solidFill>
            </a:endParaRP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11</a:t>
            </a:fld>
            <a:endParaRPr lang="de-CH"/>
          </a:p>
        </p:txBody>
      </p:sp>
    </p:spTree>
    <p:extLst>
      <p:ext uri="{BB962C8B-B14F-4D97-AF65-F5344CB8AC3E}">
        <p14:creationId xmlns:p14="http://schemas.microsoft.com/office/powerpoint/2010/main" val="13888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5" name="Rectangle 5"/>
          <p:cNvSpPr>
            <a:spLocks noGrp="1" noChangeArrowheads="1"/>
          </p:cNvSpPr>
          <p:nvPr>
            <p:ph type="ctrTitle"/>
          </p:nvPr>
        </p:nvSpPr>
        <p:spPr>
          <a:xfrm>
            <a:off x="539750" y="1654175"/>
            <a:ext cx="6621463" cy="1143000"/>
          </a:xfrm>
        </p:spPr>
        <p:txBody>
          <a:bodyPr/>
          <a:lstStyle>
            <a:lvl1pPr>
              <a:defRPr/>
            </a:lvl1pPr>
          </a:lstStyle>
          <a:p>
            <a:r>
              <a:rPr lang="en-US" smtClean="0"/>
              <a:t>Click to edit Master title style</a:t>
            </a:r>
            <a:endParaRPr lang="de-CH"/>
          </a:p>
        </p:txBody>
      </p:sp>
      <p:sp>
        <p:nvSpPr>
          <p:cNvPr id="5126" name="Rectangle 6"/>
          <p:cNvSpPr>
            <a:spLocks noGrp="1" noChangeArrowheads="1"/>
          </p:cNvSpPr>
          <p:nvPr>
            <p:ph type="subTitle" idx="1"/>
          </p:nvPr>
        </p:nvSpPr>
        <p:spPr>
          <a:xfrm>
            <a:off x="539750" y="3022600"/>
            <a:ext cx="6621463" cy="1752600"/>
          </a:xfrm>
        </p:spPr>
        <p:txBody>
          <a:bodyPr/>
          <a:lstStyle>
            <a:lvl1pPr marL="0" indent="0">
              <a:buFontTx/>
              <a:buNone/>
              <a:defRPr/>
            </a:lvl1pPr>
          </a:lstStyle>
          <a:p>
            <a:r>
              <a:rPr lang="en-US" smtClean="0"/>
              <a:t>Click to edit Master subtitle style</a:t>
            </a:r>
            <a:endParaRPr lang="de-CH"/>
          </a:p>
        </p:txBody>
      </p:sp>
      <p:sp>
        <p:nvSpPr>
          <p:cNvPr id="5127" name="Rectangle 7"/>
          <p:cNvSpPr>
            <a:spLocks noGrp="1" noChangeArrowheads="1"/>
          </p:cNvSpPr>
          <p:nvPr>
            <p:ph type="dt" sz="half" idx="2"/>
          </p:nvPr>
        </p:nvSpPr>
        <p:spPr>
          <a:xfrm>
            <a:off x="539750" y="6548438"/>
            <a:ext cx="2889250" cy="252412"/>
          </a:xfrm>
        </p:spPr>
        <p:txBody>
          <a:bodyPr wrap="none"/>
          <a:lstStyle>
            <a:lvl1pPr>
              <a:defRPr/>
            </a:lvl1pPr>
          </a:lstStyle>
          <a:p>
            <a:r>
              <a:rPr lang="de-CH" smtClean="0"/>
              <a:t>Datum, Titel der Veranstaltung</a:t>
            </a:r>
            <a:endParaRPr lang="de-CH"/>
          </a:p>
        </p:txBody>
      </p:sp>
      <p:sp>
        <p:nvSpPr>
          <p:cNvPr id="5128" name="Rectangle 8"/>
          <p:cNvSpPr>
            <a:spLocks noGrp="1" noChangeArrowheads="1"/>
          </p:cNvSpPr>
          <p:nvPr>
            <p:ph type="ftr" sz="quarter" idx="3"/>
          </p:nvPr>
        </p:nvSpPr>
        <p:spPr>
          <a:xfrm>
            <a:off x="107950" y="179388"/>
            <a:ext cx="4464050" cy="252412"/>
          </a:xfrm>
        </p:spPr>
        <p:txBody>
          <a:bodyPr wrap="square"/>
          <a:lstStyle>
            <a:lvl1pPr>
              <a:defRPr/>
            </a:lvl1pPr>
          </a:lstStyle>
          <a:p>
            <a:r>
              <a:rPr lang="de-CH"/>
              <a:t>Titel der Präsentation (ändern unter Ansicht&gt;Fusszeile)</a:t>
            </a:r>
          </a:p>
        </p:txBody>
      </p:sp>
      <p:sp>
        <p:nvSpPr>
          <p:cNvPr id="5129" name="Rectangle 9"/>
          <p:cNvSpPr>
            <a:spLocks noGrp="1" noChangeArrowheads="1"/>
          </p:cNvSpPr>
          <p:nvPr>
            <p:ph type="sldNum" sz="quarter" idx="4"/>
          </p:nvPr>
        </p:nvSpPr>
        <p:spPr>
          <a:xfrm>
            <a:off x="8743950" y="6548438"/>
            <a:ext cx="360363" cy="215900"/>
          </a:xfrm>
        </p:spPr>
        <p:txBody>
          <a:bodyPr/>
          <a:lstStyle>
            <a:lvl1pPr>
              <a:defRPr>
                <a:solidFill>
                  <a:schemeClr val="tx1"/>
                </a:solidFill>
              </a:defRPr>
            </a:lvl1pPr>
          </a:lstStyle>
          <a:p>
            <a:fld id="{8A052E73-FDF8-4D4B-B0FA-91CDBB88F1E8}" type="slidenum">
              <a:rPr lang="de-CH"/>
              <a:pPr/>
              <a:t>‹Nr.›</a:t>
            </a:fld>
            <a:endParaRPr lang="de-CH" sz="1400"/>
          </a:p>
        </p:txBody>
      </p:sp>
      <p:pic>
        <p:nvPicPr>
          <p:cNvPr id="12" name="Picture 10" descr="ub_8pt_rgb.jpg                                                 000546B7mg                             B9C1C449:"/>
          <p:cNvPicPr>
            <a:picLocks noChangeAspect="1" noChangeArrowheads="1"/>
          </p:cNvPicPr>
          <p:nvPr userDrawn="1"/>
        </p:nvPicPr>
        <p:blipFill>
          <a:blip r:embed="rId2"/>
          <a:srcRect/>
          <a:stretch>
            <a:fillRect/>
          </a:stretch>
        </p:blipFill>
        <p:spPr bwMode="auto">
          <a:xfrm>
            <a:off x="7737475" y="107950"/>
            <a:ext cx="1306513" cy="10064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8A7FBFD4-27D3-441B-B411-330638585F4B}" type="slidenum">
              <a:rPr lang="de-CH"/>
              <a:pPr/>
              <a:t>‹Nr.›</a:t>
            </a:fld>
            <a:endParaRPr lang="de-CH"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0188" y="647700"/>
            <a:ext cx="2014537" cy="5527675"/>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533400" y="647700"/>
            <a:ext cx="5894388" cy="5527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9FA632F1-1E7A-4E2C-ACB8-850BA6EAECB3}" type="slidenum">
              <a:rPr lang="de-CH"/>
              <a:pPr/>
              <a:t>‹Nr.›</a:t>
            </a:fld>
            <a:endParaRPr lang="de-CH"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BE3D9CA7-554C-46EC-BEAB-CB2090EEB6FF}" type="slidenum">
              <a:rPr lang="de-CH"/>
              <a:pPr/>
              <a:t>‹Nr.›</a:t>
            </a:fld>
            <a:endParaRPr lang="de-CH"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FF6E2549-E00A-42FF-BAF7-96D0334C1F1D}" type="slidenum">
              <a:rPr lang="de-CH"/>
              <a:pPr/>
              <a:t>‹Nr.›</a:t>
            </a:fld>
            <a:endParaRPr lang="de-CH"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533400" y="1676400"/>
            <a:ext cx="395446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640263" y="1676400"/>
            <a:ext cx="395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419860F2-A4DD-4A2C-A31D-58D998B2B5CE}" type="slidenum">
              <a:rPr lang="de-CH"/>
              <a:pPr/>
              <a:t>‹Nr.›</a:t>
            </a:fld>
            <a:endParaRPr lang="de-CH"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umsplatzhalter 6"/>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8" name="Fußzeilenplatzhalter 7"/>
          <p:cNvSpPr>
            <a:spLocks noGrp="1"/>
          </p:cNvSpPr>
          <p:nvPr>
            <p:ph type="ftr" sz="quarter" idx="11"/>
          </p:nvPr>
        </p:nvSpPr>
        <p:spPr/>
        <p:txBody>
          <a:bodyPr/>
          <a:lstStyle>
            <a:lvl1pPr>
              <a:defRPr/>
            </a:lvl1pPr>
          </a:lstStyle>
          <a:p>
            <a:r>
              <a:rPr lang="de-CH"/>
              <a:t>Titel der Präsentation (ändern unter Ansicht&gt;Fusszeile)</a:t>
            </a:r>
          </a:p>
        </p:txBody>
      </p:sp>
      <p:sp>
        <p:nvSpPr>
          <p:cNvPr id="9" name="Foliennummernplatzhalter 8"/>
          <p:cNvSpPr>
            <a:spLocks noGrp="1"/>
          </p:cNvSpPr>
          <p:nvPr>
            <p:ph type="sldNum" sz="quarter" idx="12"/>
          </p:nvPr>
        </p:nvSpPr>
        <p:spPr/>
        <p:txBody>
          <a:bodyPr/>
          <a:lstStyle>
            <a:lvl1pPr>
              <a:defRPr smtClean="0"/>
            </a:lvl1pPr>
          </a:lstStyle>
          <a:p>
            <a:fld id="{E2276291-CEF6-468B-AB64-EE3F28178E9A}" type="slidenum">
              <a:rPr lang="de-CH"/>
              <a:pPr/>
              <a:t>‹Nr.›</a:t>
            </a:fld>
            <a:endParaRPr lang="de-CH" sz="1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Datumsplatzhalter 2"/>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4" name="Fußzeilenplatzhalter 3"/>
          <p:cNvSpPr>
            <a:spLocks noGrp="1"/>
          </p:cNvSpPr>
          <p:nvPr>
            <p:ph type="ftr" sz="quarter" idx="11"/>
          </p:nvPr>
        </p:nvSpPr>
        <p:spPr/>
        <p:txBody>
          <a:bodyPr/>
          <a:lstStyle>
            <a:lvl1pPr>
              <a:defRPr/>
            </a:lvl1pPr>
          </a:lstStyle>
          <a:p>
            <a:r>
              <a:rPr lang="de-CH"/>
              <a:t>Titel der Präsentation (ändern unter Ansicht&gt;Fusszeile)</a:t>
            </a:r>
          </a:p>
        </p:txBody>
      </p:sp>
      <p:sp>
        <p:nvSpPr>
          <p:cNvPr id="5" name="Foliennummernplatzhalter 4"/>
          <p:cNvSpPr>
            <a:spLocks noGrp="1"/>
          </p:cNvSpPr>
          <p:nvPr>
            <p:ph type="sldNum" sz="quarter" idx="12"/>
          </p:nvPr>
        </p:nvSpPr>
        <p:spPr/>
        <p:txBody>
          <a:bodyPr/>
          <a:lstStyle>
            <a:lvl1pPr>
              <a:defRPr smtClean="0"/>
            </a:lvl1pPr>
          </a:lstStyle>
          <a:p>
            <a:fld id="{5D8B4FAD-8954-4DEB-8349-46A6E9AEE0D6}" type="slidenum">
              <a:rPr lang="de-CH"/>
              <a:pPr/>
              <a:t>‹Nr.›</a:t>
            </a:fld>
            <a:endParaRPr lang="de-CH"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3" name="Fußzeilenplatzhalter 2"/>
          <p:cNvSpPr>
            <a:spLocks noGrp="1"/>
          </p:cNvSpPr>
          <p:nvPr>
            <p:ph type="ftr" sz="quarter" idx="11"/>
          </p:nvPr>
        </p:nvSpPr>
        <p:spPr/>
        <p:txBody>
          <a:bodyPr/>
          <a:lstStyle>
            <a:lvl1pPr>
              <a:defRPr/>
            </a:lvl1pPr>
          </a:lstStyle>
          <a:p>
            <a:r>
              <a:rPr lang="de-CH"/>
              <a:t>Titel der Präsentation (ändern unter Ansicht&gt;Fusszeile)</a:t>
            </a:r>
          </a:p>
        </p:txBody>
      </p:sp>
      <p:sp>
        <p:nvSpPr>
          <p:cNvPr id="4" name="Foliennummernplatzhalter 3"/>
          <p:cNvSpPr>
            <a:spLocks noGrp="1"/>
          </p:cNvSpPr>
          <p:nvPr>
            <p:ph type="sldNum" sz="quarter" idx="12"/>
          </p:nvPr>
        </p:nvSpPr>
        <p:spPr/>
        <p:txBody>
          <a:bodyPr/>
          <a:lstStyle>
            <a:lvl1pPr>
              <a:defRPr smtClean="0"/>
            </a:lvl1pPr>
          </a:lstStyle>
          <a:p>
            <a:fld id="{5DCECA37-7FCC-45D4-BAD6-B8760F7664F4}" type="slidenum">
              <a:rPr lang="de-CH"/>
              <a:pPr/>
              <a:t>‹Nr.›</a:t>
            </a:fld>
            <a:endParaRPr lang="de-CH"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BCB356E6-9FAF-40C6-856D-8F6C373A5860}" type="slidenum">
              <a:rPr lang="de-CH"/>
              <a:pPr/>
              <a:t>‹Nr.›</a:t>
            </a:fld>
            <a:endParaRPr lang="de-CH"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349B80EF-ED2B-461F-97EC-6475994818AB}" type="slidenum">
              <a:rPr lang="de-CH"/>
              <a:pPr/>
              <a:t>‹Nr.›</a:t>
            </a:fld>
            <a:endParaRPr lang="de-CH"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539750" y="647700"/>
            <a:ext cx="6621463" cy="8175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a:t>Mastertitelformat bearbeiten</a:t>
            </a:r>
          </a:p>
        </p:txBody>
      </p:sp>
      <p:sp>
        <p:nvSpPr>
          <p:cNvPr id="3078" name="Rectangle 6"/>
          <p:cNvSpPr>
            <a:spLocks noGrp="1" noChangeArrowheads="1"/>
          </p:cNvSpPr>
          <p:nvPr>
            <p:ph type="body" idx="1"/>
          </p:nvPr>
        </p:nvSpPr>
        <p:spPr bwMode="auto">
          <a:xfrm>
            <a:off x="533400" y="1676400"/>
            <a:ext cx="8061325" cy="4498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079" name="Rectangle 7"/>
          <p:cNvSpPr>
            <a:spLocks noGrp="1" noChangeArrowheads="1"/>
          </p:cNvSpPr>
          <p:nvPr>
            <p:ph type="dt" sz="half" idx="2"/>
          </p:nvPr>
        </p:nvSpPr>
        <p:spPr bwMode="auto">
          <a:xfrm>
            <a:off x="539750" y="6548438"/>
            <a:ext cx="3811588"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200">
                <a:solidFill>
                  <a:srgbClr val="333333"/>
                </a:solidFill>
              </a:defRPr>
            </a:lvl1pPr>
          </a:lstStyle>
          <a:p>
            <a:r>
              <a:rPr lang="de-CH" smtClean="0"/>
              <a:t>Datum, Titel der Veranstaltung</a:t>
            </a:r>
            <a:endParaRPr lang="de-CH"/>
          </a:p>
        </p:txBody>
      </p:sp>
      <p:sp>
        <p:nvSpPr>
          <p:cNvPr id="3080" name="Rectangle 8"/>
          <p:cNvSpPr>
            <a:spLocks noGrp="1" noChangeArrowheads="1"/>
          </p:cNvSpPr>
          <p:nvPr>
            <p:ph type="ftr" sz="quarter" idx="3"/>
          </p:nvPr>
        </p:nvSpPr>
        <p:spPr bwMode="auto">
          <a:xfrm>
            <a:off x="107950" y="179388"/>
            <a:ext cx="5399088" cy="25241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defRPr sz="1000">
                <a:solidFill>
                  <a:srgbClr val="333333"/>
                </a:solidFill>
              </a:defRPr>
            </a:lvl1pPr>
          </a:lstStyle>
          <a:p>
            <a:r>
              <a:rPr lang="de-CH"/>
              <a:t>Titel der Präsentation (ändern unter Ansicht&gt;Fusszeile)</a:t>
            </a:r>
          </a:p>
        </p:txBody>
      </p:sp>
      <p:sp>
        <p:nvSpPr>
          <p:cNvPr id="3081" name="Rectangle 9"/>
          <p:cNvSpPr>
            <a:spLocks noGrp="1" noChangeArrowheads="1"/>
          </p:cNvSpPr>
          <p:nvPr>
            <p:ph type="sldNum" sz="quarter" idx="4"/>
          </p:nvPr>
        </p:nvSpPr>
        <p:spPr bwMode="auto">
          <a:xfrm>
            <a:off x="8686800" y="6548438"/>
            <a:ext cx="360363"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rgbClr val="333333"/>
                </a:solidFill>
              </a:defRPr>
            </a:lvl1pPr>
          </a:lstStyle>
          <a:p>
            <a:fld id="{4961136D-1845-4260-99A7-C8EBD0621A16}" type="slidenum">
              <a:rPr lang="de-CH"/>
              <a:pPr/>
              <a:t>‹Nr.›</a:t>
            </a:fld>
            <a:endParaRPr lang="de-CH" sz="1400"/>
          </a:p>
        </p:txBody>
      </p:sp>
      <p:sp>
        <p:nvSpPr>
          <p:cNvPr id="3086" name="Line 14"/>
          <p:cNvSpPr>
            <a:spLocks noChangeShapeType="1"/>
          </p:cNvSpPr>
          <p:nvPr/>
        </p:nvSpPr>
        <p:spPr bwMode="auto">
          <a:xfrm>
            <a:off x="107950" y="1412776"/>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sp>
        <p:nvSpPr>
          <p:cNvPr id="3087" name="Line 15"/>
          <p:cNvSpPr>
            <a:spLocks noChangeShapeType="1"/>
          </p:cNvSpPr>
          <p:nvPr/>
        </p:nvSpPr>
        <p:spPr bwMode="auto">
          <a:xfrm>
            <a:off x="107950" y="6515100"/>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pic>
        <p:nvPicPr>
          <p:cNvPr id="10" name="Picture 10" descr="ub_8pt_rgb.jpg                                                 000546B7mg                             B9C1C449:"/>
          <p:cNvPicPr>
            <a:picLocks noChangeAspect="1" noChangeArrowheads="1"/>
          </p:cNvPicPr>
          <p:nvPr/>
        </p:nvPicPr>
        <p:blipFill>
          <a:blip r:embed="rId13"/>
          <a:srcRect/>
          <a:stretch>
            <a:fillRect/>
          </a:stretch>
        </p:blipFill>
        <p:spPr bwMode="auto">
          <a:xfrm>
            <a:off x="7737475" y="107950"/>
            <a:ext cx="1306513" cy="1006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pitchFamily="39" charset="0"/>
        </a:defRPr>
      </a:lvl2pPr>
      <a:lvl3pPr algn="l" rtl="0" eaLnBrk="1" fontAlgn="base" hangingPunct="1">
        <a:lnSpc>
          <a:spcPct val="90000"/>
        </a:lnSpc>
        <a:spcBef>
          <a:spcPct val="0"/>
        </a:spcBef>
        <a:spcAft>
          <a:spcPct val="0"/>
        </a:spcAft>
        <a:defRPr sz="2600" b="1">
          <a:solidFill>
            <a:srgbClr val="333333"/>
          </a:solidFill>
          <a:latin typeface="Arial" pitchFamily="39" charset="0"/>
        </a:defRPr>
      </a:lvl3pPr>
      <a:lvl4pPr algn="l" rtl="0" eaLnBrk="1" fontAlgn="base" hangingPunct="1">
        <a:lnSpc>
          <a:spcPct val="90000"/>
        </a:lnSpc>
        <a:spcBef>
          <a:spcPct val="0"/>
        </a:spcBef>
        <a:spcAft>
          <a:spcPct val="0"/>
        </a:spcAft>
        <a:defRPr sz="2600" b="1">
          <a:solidFill>
            <a:srgbClr val="333333"/>
          </a:solidFill>
          <a:latin typeface="Arial" pitchFamily="39" charset="0"/>
        </a:defRPr>
      </a:lvl4pPr>
      <a:lvl5pPr algn="l" rtl="0" eaLnBrk="1" fontAlgn="base" hangingPunct="1">
        <a:lnSpc>
          <a:spcPct val="90000"/>
        </a:lnSpc>
        <a:spcBef>
          <a:spcPct val="0"/>
        </a:spcBef>
        <a:spcAft>
          <a:spcPct val="0"/>
        </a:spcAft>
        <a:defRPr sz="2600" b="1">
          <a:solidFill>
            <a:srgbClr val="333333"/>
          </a:solidFill>
          <a:latin typeface="Arial" pitchFamily="39" charset="0"/>
        </a:defRPr>
      </a:lvl5pPr>
      <a:lvl6pPr marL="457200" algn="l" rtl="0" eaLnBrk="1" fontAlgn="base" hangingPunct="1">
        <a:lnSpc>
          <a:spcPct val="90000"/>
        </a:lnSpc>
        <a:spcBef>
          <a:spcPct val="0"/>
        </a:spcBef>
        <a:spcAft>
          <a:spcPct val="0"/>
        </a:spcAft>
        <a:defRPr sz="2600" b="1">
          <a:solidFill>
            <a:srgbClr val="333333"/>
          </a:solidFill>
          <a:latin typeface="Arial" pitchFamily="39" charset="0"/>
        </a:defRPr>
      </a:lvl6pPr>
      <a:lvl7pPr marL="914400" algn="l" rtl="0" eaLnBrk="1" fontAlgn="base" hangingPunct="1">
        <a:lnSpc>
          <a:spcPct val="90000"/>
        </a:lnSpc>
        <a:spcBef>
          <a:spcPct val="0"/>
        </a:spcBef>
        <a:spcAft>
          <a:spcPct val="0"/>
        </a:spcAft>
        <a:defRPr sz="2600" b="1">
          <a:solidFill>
            <a:srgbClr val="333333"/>
          </a:solidFill>
          <a:latin typeface="Arial" pitchFamily="39" charset="0"/>
        </a:defRPr>
      </a:lvl7pPr>
      <a:lvl8pPr marL="1371600" algn="l" rtl="0" eaLnBrk="1" fontAlgn="base" hangingPunct="1">
        <a:lnSpc>
          <a:spcPct val="90000"/>
        </a:lnSpc>
        <a:spcBef>
          <a:spcPct val="0"/>
        </a:spcBef>
        <a:spcAft>
          <a:spcPct val="0"/>
        </a:spcAft>
        <a:defRPr sz="2600" b="1">
          <a:solidFill>
            <a:srgbClr val="333333"/>
          </a:solidFill>
          <a:latin typeface="Arial" pitchFamily="39" charset="0"/>
        </a:defRPr>
      </a:lvl8pPr>
      <a:lvl9pPr marL="1828800" algn="l" rtl="0" eaLnBrk="1" fontAlgn="base" hangingPunct="1">
        <a:lnSpc>
          <a:spcPct val="90000"/>
        </a:lnSpc>
        <a:spcBef>
          <a:spcPct val="0"/>
        </a:spcBef>
        <a:spcAft>
          <a:spcPct val="0"/>
        </a:spcAft>
        <a:defRPr sz="2600" b="1">
          <a:solidFill>
            <a:srgbClr val="333333"/>
          </a:solidFill>
          <a:latin typeface="Arial" pitchFamily="39" charset="0"/>
        </a:defRPr>
      </a:lvl9pPr>
    </p:titleStyle>
    <p:body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695"/>
          <a:stretch/>
        </p:blipFill>
        <p:spPr>
          <a:xfrm>
            <a:off x="-2865" y="1407380"/>
            <a:ext cx="9146865" cy="5118419"/>
          </a:xfrm>
          <a:prstGeom prst="rect">
            <a:avLst/>
          </a:prstGeom>
        </p:spPr>
      </p:pic>
      <p:sp>
        <p:nvSpPr>
          <p:cNvPr id="4" name="Slide Number Placeholder 3"/>
          <p:cNvSpPr>
            <a:spLocks noGrp="1"/>
          </p:cNvSpPr>
          <p:nvPr>
            <p:ph type="sldNum" sz="quarter" idx="12"/>
          </p:nvPr>
        </p:nvSpPr>
        <p:spPr/>
        <p:txBody>
          <a:bodyPr/>
          <a:lstStyle/>
          <a:p>
            <a:fld id="{BE3D9CA7-554C-46EC-BEAB-CB2090EEB6FF}" type="slidenum">
              <a:rPr lang="de-CH" smtClean="0"/>
              <a:pPr/>
              <a:t>1</a:t>
            </a:fld>
            <a:endParaRPr lang="de-CH" sz="1400"/>
          </a:p>
        </p:txBody>
      </p:sp>
      <p:sp>
        <p:nvSpPr>
          <p:cNvPr id="8" name="Textfeld 7"/>
          <p:cNvSpPr txBox="1"/>
          <p:nvPr/>
        </p:nvSpPr>
        <p:spPr>
          <a:xfrm>
            <a:off x="107504" y="1556792"/>
            <a:ext cx="6922088" cy="2092881"/>
          </a:xfrm>
          <a:prstGeom prst="rect">
            <a:avLst/>
          </a:prstGeom>
          <a:noFill/>
        </p:spPr>
        <p:txBody>
          <a:bodyPr wrap="none" rtlCol="0">
            <a:spAutoFit/>
          </a:bodyPr>
          <a:lstStyle/>
          <a:p>
            <a:r>
              <a:rPr lang="de-CH" sz="3200" b="1" dirty="0" smtClean="0">
                <a:solidFill>
                  <a:schemeClr val="bg1"/>
                </a:solidFill>
                <a:latin typeface="Bradley Hand ITC" panose="03070402050302030203" pitchFamily="66" charset="0"/>
              </a:rPr>
              <a:t>Bildung für Nachhaltige Entwicklung</a:t>
            </a:r>
            <a:endParaRPr lang="de-CH" sz="3200" b="1" dirty="0">
              <a:solidFill>
                <a:schemeClr val="bg1"/>
              </a:solidFill>
              <a:latin typeface="Bradley Hand ITC" panose="03070402050302030203" pitchFamily="66" charset="0"/>
            </a:endParaRP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Beiträge einer Universität zur NE</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Bildungsinhalte</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Kompetenzen</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Lehr-Lern-Arrangements</a:t>
            </a:r>
          </a:p>
          <a:p>
            <a:pPr marL="342900" indent="-342900">
              <a:buFont typeface="Arial" panose="020B0604020202020204" pitchFamily="34" charset="0"/>
              <a:buChar char="•"/>
            </a:pPr>
            <a:endParaRPr lang="de-CH" sz="1800" b="1" dirty="0">
              <a:solidFill>
                <a:schemeClr val="bg1"/>
              </a:solidFill>
              <a:latin typeface="Bradley Hand ITC" panose="03070402050302030203" pitchFamily="66" charset="0"/>
            </a:endParaRPr>
          </a:p>
        </p:txBody>
      </p:sp>
      <p:sp>
        <p:nvSpPr>
          <p:cNvPr id="7" name="Titel 1"/>
          <p:cNvSpPr txBox="1">
            <a:spLocks/>
          </p:cNvSpPr>
          <p:nvPr/>
        </p:nvSpPr>
        <p:spPr>
          <a:xfrm>
            <a:off x="179512" y="188640"/>
            <a:ext cx="7772400" cy="504056"/>
          </a:xfrm>
          <a:prstGeom prst="rect">
            <a:avLst/>
          </a:prstGeom>
        </p:spPr>
        <p:txBody>
          <a:bodyPr>
            <a:no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r>
              <a:rPr lang="de-CH" sz="2200" b="0" kern="0" dirty="0">
                <a:solidFill>
                  <a:schemeClr val="tx1"/>
                </a:solidFill>
                <a:latin typeface="+mn-lt"/>
              </a:rPr>
              <a:t>Nachhaltige </a:t>
            </a:r>
            <a:r>
              <a:rPr lang="de-CH" sz="2200" b="0" kern="0" dirty="0" smtClean="0">
                <a:solidFill>
                  <a:schemeClr val="tx1"/>
                </a:solidFill>
                <a:latin typeface="+mn-lt"/>
              </a:rPr>
              <a:t>Entwicklung in die Hochschullehre integrieren</a:t>
            </a:r>
            <a:endParaRPr lang="de-CH" sz="2200" b="0" kern="0" dirty="0">
              <a:solidFill>
                <a:schemeClr val="tx1"/>
              </a:solidFill>
              <a:latin typeface="+mn-lt"/>
            </a:endParaRPr>
          </a:p>
        </p:txBody>
      </p:sp>
      <p:sp>
        <p:nvSpPr>
          <p:cNvPr id="9" name="Titel 1"/>
          <p:cNvSpPr txBox="1">
            <a:spLocks/>
          </p:cNvSpPr>
          <p:nvPr/>
        </p:nvSpPr>
        <p:spPr>
          <a:xfrm>
            <a:off x="179512" y="620688"/>
            <a:ext cx="7772400" cy="720080"/>
          </a:xfrm>
          <a:prstGeom prst="rect">
            <a:avLst/>
          </a:prstGeom>
        </p:spPr>
        <p:txBody>
          <a:bodyPr>
            <a:norm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pPr>
              <a:spcAft>
                <a:spcPts val="600"/>
              </a:spcAft>
            </a:pPr>
            <a:r>
              <a:rPr lang="de-CH" sz="1600" b="0" kern="0" dirty="0" smtClean="0">
                <a:solidFill>
                  <a:srgbClr val="C00000"/>
                </a:solidFill>
                <a:latin typeface="+mn-lt"/>
              </a:rPr>
              <a:t>VERTIEFUNG 4</a:t>
            </a:r>
          </a:p>
          <a:p>
            <a:pPr>
              <a:spcAft>
                <a:spcPts val="600"/>
              </a:spcAft>
            </a:pPr>
            <a:r>
              <a:rPr lang="de-CH" sz="1600" b="0" kern="0" dirty="0" smtClean="0">
                <a:solidFill>
                  <a:srgbClr val="C00000"/>
                </a:solidFill>
                <a:latin typeface="+mn-lt"/>
              </a:rPr>
              <a:t>Unterrichtsmaterialien</a:t>
            </a:r>
            <a:endParaRPr lang="de-CH" sz="1600" kern="0" dirty="0" smtClean="0">
              <a:solidFill>
                <a:schemeClr val="tx1"/>
              </a:solidFill>
              <a:latin typeface="+mn-lt"/>
            </a:endParaRPr>
          </a:p>
        </p:txBody>
      </p:sp>
      <p:sp>
        <p:nvSpPr>
          <p:cNvPr id="10" name="Textfeld 2"/>
          <p:cNvSpPr txBox="1"/>
          <p:nvPr/>
        </p:nvSpPr>
        <p:spPr>
          <a:xfrm>
            <a:off x="173684" y="5589240"/>
            <a:ext cx="5334420" cy="830997"/>
          </a:xfrm>
          <a:prstGeom prst="rect">
            <a:avLst/>
          </a:prstGeom>
          <a:noFill/>
        </p:spPr>
        <p:txBody>
          <a:bodyPr wrap="square" rtlCol="0">
            <a:spAutoFit/>
          </a:bodyPr>
          <a:lstStyle/>
          <a:p>
            <a:r>
              <a:rPr lang="de-CH" sz="1600" dirty="0" smtClean="0">
                <a:solidFill>
                  <a:srgbClr val="FFDB43"/>
                </a:solidFill>
              </a:rPr>
              <a:t>Die Folien sind nicht zwingend als zusammenhängende Präsentation konzipiert; sie können je nach Bedarf zusammengestellt, angepasst </a:t>
            </a:r>
            <a:r>
              <a:rPr lang="de-CH" sz="1600" dirty="0">
                <a:solidFill>
                  <a:srgbClr val="FFDB43"/>
                </a:solidFill>
              </a:rPr>
              <a:t>und </a:t>
            </a:r>
            <a:r>
              <a:rPr lang="de-CH" sz="1600" dirty="0" smtClean="0">
                <a:solidFill>
                  <a:srgbClr val="FFDB43"/>
                </a:solidFill>
              </a:rPr>
              <a:t>ergänzt werden. </a:t>
            </a:r>
            <a:endParaRPr lang="de-CH" sz="1600" dirty="0">
              <a:solidFill>
                <a:srgbClr val="FFDB43"/>
              </a:solidFill>
            </a:endParaRPr>
          </a:p>
        </p:txBody>
      </p:sp>
    </p:spTree>
    <p:extLst>
      <p:ext uri="{BB962C8B-B14F-4D97-AF65-F5344CB8AC3E}">
        <p14:creationId xmlns:p14="http://schemas.microsoft.com/office/powerpoint/2010/main" val="498535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Wissensarten mit Relevanz für NE</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10</a:t>
            </a:fld>
            <a:endParaRPr lang="de-CH" sz="1400"/>
          </a:p>
        </p:txBody>
      </p:sp>
      <p:sp>
        <p:nvSpPr>
          <p:cNvPr id="7" name="Rechteck 6"/>
          <p:cNvSpPr/>
          <p:nvPr/>
        </p:nvSpPr>
        <p:spPr>
          <a:xfrm>
            <a:off x="71438" y="6536377"/>
            <a:ext cx="6120234" cy="276999"/>
          </a:xfrm>
          <a:prstGeom prst="rect">
            <a:avLst/>
          </a:prstGeom>
        </p:spPr>
        <p:txBody>
          <a:bodyPr wrap="square">
            <a:spAutoFit/>
          </a:bodyPr>
          <a:lstStyle/>
          <a:p>
            <a:r>
              <a:rPr lang="de-CH" sz="1200" dirty="0" smtClean="0"/>
              <a:t>Basierend auf </a:t>
            </a:r>
            <a:r>
              <a:rPr lang="de-CH" sz="1200" dirty="0" err="1" smtClean="0"/>
              <a:t>ProClim</a:t>
            </a:r>
            <a:r>
              <a:rPr lang="de-CH" sz="1200" dirty="0" smtClean="0"/>
              <a:t>/CASS </a:t>
            </a:r>
            <a:r>
              <a:rPr lang="de-CH" sz="1200" dirty="0"/>
              <a:t>1997, Pohl </a:t>
            </a:r>
            <a:r>
              <a:rPr lang="de-CH" sz="1200" dirty="0" smtClean="0"/>
              <a:t>&amp; Hirsch </a:t>
            </a:r>
            <a:r>
              <a:rPr lang="de-CH" sz="1200" dirty="0" err="1"/>
              <a:t>Hadorn</a:t>
            </a:r>
            <a:r>
              <a:rPr lang="de-CH" sz="1200" dirty="0"/>
              <a:t> </a:t>
            </a:r>
            <a:r>
              <a:rPr lang="de-CH" sz="1200" dirty="0" smtClean="0"/>
              <a:t>2006     Graphik</a:t>
            </a:r>
            <a:r>
              <a:rPr lang="de-CH" sz="1200" dirty="0"/>
              <a:t>: K </a:t>
            </a:r>
            <a:r>
              <a:rPr lang="de-CH" sz="1200" dirty="0" smtClean="0"/>
              <a:t>Herweg</a:t>
            </a:r>
            <a:endParaRPr lang="de-CH" sz="1200"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7477" y="2176560"/>
            <a:ext cx="2806691" cy="223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20"/>
          <p:cNvSpPr/>
          <p:nvPr/>
        </p:nvSpPr>
        <p:spPr bwMode="auto">
          <a:xfrm>
            <a:off x="4337248" y="3328688"/>
            <a:ext cx="522784" cy="360040"/>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de-CH" sz="1600" b="1" dirty="0" smtClean="0">
                <a:solidFill>
                  <a:schemeClr val="bg1"/>
                </a:solidFill>
              </a:rPr>
              <a:t>NE</a:t>
            </a:r>
            <a:endParaRPr kumimoji="0" lang="de-CH" sz="1600" b="0" i="0" u="none" strike="noStrike" cap="none" normalizeH="0" baseline="0" dirty="0" smtClean="0">
              <a:ln>
                <a:noFill/>
              </a:ln>
              <a:solidFill>
                <a:schemeClr val="bg1"/>
              </a:solidFill>
              <a:effectLst/>
            </a:endParaRPr>
          </a:p>
        </p:txBody>
      </p:sp>
      <p:cxnSp>
        <p:nvCxnSpPr>
          <p:cNvPr id="16" name="Straight Arrow Connector 10"/>
          <p:cNvCxnSpPr/>
          <p:nvPr/>
        </p:nvCxnSpPr>
        <p:spPr bwMode="auto">
          <a:xfrm flipH="1" flipV="1">
            <a:off x="4598640" y="3688728"/>
            <a:ext cx="5550" cy="1191528"/>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7" name="Straight Arrow Connector 13"/>
          <p:cNvCxnSpPr/>
          <p:nvPr/>
        </p:nvCxnSpPr>
        <p:spPr bwMode="auto">
          <a:xfrm>
            <a:off x="3248635" y="2633322"/>
            <a:ext cx="1102447" cy="720080"/>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8" name="Straight Arrow Connector 18"/>
          <p:cNvCxnSpPr/>
          <p:nvPr/>
        </p:nvCxnSpPr>
        <p:spPr bwMode="auto">
          <a:xfrm flipH="1">
            <a:off x="4859921" y="2717882"/>
            <a:ext cx="1096070" cy="610806"/>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sp>
        <p:nvSpPr>
          <p:cNvPr id="22" name="Abgerundetes Rechteck 21"/>
          <p:cNvSpPr/>
          <p:nvPr/>
        </p:nvSpPr>
        <p:spPr bwMode="auto">
          <a:xfrm>
            <a:off x="709885" y="1628800"/>
            <a:ext cx="3002009" cy="1368153"/>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a:solidFill>
                  <a:srgbClr val="C00000"/>
                </a:solidFill>
              </a:rPr>
              <a:t>Systemwissen</a:t>
            </a:r>
          </a:p>
          <a:p>
            <a:r>
              <a:rPr lang="de-CH" sz="1400" b="1" dirty="0"/>
              <a:t>Beiträge zum </a:t>
            </a:r>
            <a:r>
              <a:rPr lang="de-CH" sz="1400" b="1" dirty="0" smtClean="0"/>
              <a:t>Systemverständnis; Verstehen, </a:t>
            </a:r>
            <a:r>
              <a:rPr lang="de-CH" sz="1400" b="1" dirty="0"/>
              <a:t>wie Umwelt, Wirtschaft, Gesellschaft funktionieren </a:t>
            </a:r>
          </a:p>
        </p:txBody>
      </p:sp>
      <p:sp>
        <p:nvSpPr>
          <p:cNvPr id="23" name="Abgerundetes Rechteck 22"/>
          <p:cNvSpPr/>
          <p:nvPr/>
        </p:nvSpPr>
        <p:spPr bwMode="auto">
          <a:xfrm>
            <a:off x="1962999" y="4624832"/>
            <a:ext cx="3002009" cy="1790632"/>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smtClean="0">
                <a:solidFill>
                  <a:srgbClr val="C00000"/>
                </a:solidFill>
              </a:rPr>
              <a:t>Transformationswissen</a:t>
            </a:r>
            <a:endParaRPr lang="de-CH" sz="1600" b="1" dirty="0">
              <a:solidFill>
                <a:srgbClr val="C00000"/>
              </a:solidFill>
            </a:endParaRPr>
          </a:p>
          <a:p>
            <a:pPr marL="0" lvl="1"/>
            <a:r>
              <a:rPr lang="de-CH" sz="1400" b="1" dirty="0"/>
              <a:t>Beiträge zur Umsetzung von </a:t>
            </a:r>
            <a:r>
              <a:rPr lang="de-CH" sz="1400" b="1" dirty="0" smtClean="0"/>
              <a:t>Visionen: Technologien</a:t>
            </a:r>
            <a:r>
              <a:rPr lang="de-CH" sz="1400" b="1" dirty="0"/>
              <a:t>, Massnahmen, Regeln, </a:t>
            </a:r>
            <a:r>
              <a:rPr lang="de-CH" sz="1400" b="1" dirty="0" err="1" smtClean="0"/>
              <a:t>Wirkungsmonitoring</a:t>
            </a:r>
            <a:r>
              <a:rPr lang="de-CH" sz="1400" b="1" dirty="0" smtClean="0"/>
              <a:t>, etc.</a:t>
            </a:r>
            <a:r>
              <a:rPr lang="de-CH" sz="1400" b="1" dirty="0"/>
              <a:t> </a:t>
            </a:r>
            <a:r>
              <a:rPr lang="de-CH" sz="1400" b="1" dirty="0" smtClean="0"/>
              <a:t>die eine Nachhaltige Entwicklung unterstützen</a:t>
            </a:r>
            <a:endParaRPr lang="de-CH" sz="1400" b="1" dirty="0"/>
          </a:p>
          <a:p>
            <a:endParaRPr lang="de-CH" sz="1400" b="1" dirty="0"/>
          </a:p>
        </p:txBody>
      </p:sp>
      <p:sp>
        <p:nvSpPr>
          <p:cNvPr id="24" name="Abgerundetes Rechteck 23"/>
          <p:cNvSpPr/>
          <p:nvPr/>
        </p:nvSpPr>
        <p:spPr bwMode="auto">
          <a:xfrm>
            <a:off x="5779423" y="1888528"/>
            <a:ext cx="3002009" cy="1800200"/>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a:solidFill>
                  <a:srgbClr val="C00000"/>
                </a:solidFill>
              </a:rPr>
              <a:t>Zielwissen</a:t>
            </a:r>
          </a:p>
          <a:p>
            <a:r>
              <a:rPr lang="de-CH" sz="1400" b="1" dirty="0"/>
              <a:t>Bereitstellen von </a:t>
            </a:r>
            <a:r>
              <a:rPr lang="de-CH" sz="1400" b="1" dirty="0" smtClean="0"/>
              <a:t>Entscheidungsgrundlagen, Beiträge </a:t>
            </a:r>
            <a:r>
              <a:rPr lang="de-CH" sz="1400" b="1" dirty="0"/>
              <a:t>zur Entwicklung und Verhandlung von Zielen und Visionen einer </a:t>
            </a:r>
            <a:r>
              <a:rPr lang="de-CH" sz="1400" b="1" dirty="0" smtClean="0"/>
              <a:t>Nachhaltigen Entwicklung</a:t>
            </a:r>
            <a:endParaRPr lang="de-CH" sz="1400" b="1" dirty="0"/>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7669" y="3532785"/>
            <a:ext cx="962013" cy="85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5344911"/>
            <a:ext cx="1479539" cy="109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887571"/>
            <a:ext cx="1516403" cy="140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059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11</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61461042"/>
              </p:ext>
            </p:extLst>
          </p:nvPr>
        </p:nvGraphicFramePr>
        <p:xfrm>
          <a:off x="179512" y="1628800"/>
          <a:ext cx="8928992" cy="4498975"/>
        </p:xfrm>
        <a:graphic>
          <a:graphicData uri="http://schemas.openxmlformats.org/drawingml/2006/table">
            <a:tbl>
              <a:tblPr firstRow="1" firstCol="1" bandRow="1">
                <a:tableStyleId>{5C22544A-7EE6-4342-B048-85BDC9FD1C3A}</a:tableStyleId>
              </a:tblPr>
              <a:tblGrid>
                <a:gridCol w="8928992"/>
              </a:tblGrid>
              <a:tr h="4498975">
                <a:tc>
                  <a:txBody>
                    <a:bodyPr/>
                    <a:lstStyle/>
                    <a:p>
                      <a:pPr marL="342900" lvl="0" indent="-342900">
                        <a:spcAft>
                          <a:spcPts val="0"/>
                        </a:spcAft>
                        <a:buFont typeface="Symbol"/>
                        <a:buChar char=""/>
                      </a:pPr>
                      <a:r>
                        <a:rPr lang="de-CH" sz="1200" b="0" dirty="0">
                          <a:solidFill>
                            <a:schemeClr val="tx1"/>
                          </a:solidFill>
                          <a:effectLst/>
                        </a:rPr>
                        <a:t>Systemverständnis: Umwelt, Gesellschaft, Wirtschaft</a:t>
                      </a:r>
                    </a:p>
                    <a:p>
                      <a:pPr marL="342900" lvl="0" indent="-342900">
                        <a:spcAft>
                          <a:spcPts val="0"/>
                        </a:spcAft>
                        <a:buFont typeface="Symbol"/>
                        <a:buChar char=""/>
                      </a:pPr>
                      <a:r>
                        <a:rPr lang="de-CH" sz="1200" b="0" dirty="0">
                          <a:solidFill>
                            <a:schemeClr val="tx1"/>
                          </a:solidFill>
                          <a:effectLst/>
                        </a:rPr>
                        <a:t>Globaler Wandel, Klima, Auswirkungen des Klimawandels</a:t>
                      </a:r>
                    </a:p>
                    <a:p>
                      <a:pPr marL="342900" lvl="0" indent="-342900">
                        <a:spcAft>
                          <a:spcPts val="0"/>
                        </a:spcAft>
                        <a:buFont typeface="Symbol"/>
                        <a:buChar char=""/>
                      </a:pPr>
                      <a:r>
                        <a:rPr lang="de-CH" sz="1200" b="0" dirty="0">
                          <a:solidFill>
                            <a:schemeClr val="tx1"/>
                          </a:solidFill>
                          <a:effectLst/>
                        </a:rPr>
                        <a:t>Ökosysteme, Funktionsweisen, Bedingungen für Pflanzenwachstum, Biodiversität, Nähr- und Schadstoffkreisläufe</a:t>
                      </a:r>
                    </a:p>
                    <a:p>
                      <a:pPr marL="342900" lvl="0" indent="-342900">
                        <a:spcAft>
                          <a:spcPts val="0"/>
                        </a:spcAft>
                        <a:buFont typeface="Symbol"/>
                        <a:buChar char=""/>
                      </a:pPr>
                      <a:r>
                        <a:rPr lang="de-CH" sz="1200" b="0" dirty="0">
                          <a:solidFill>
                            <a:schemeClr val="tx1"/>
                          </a:solidFill>
                          <a:effectLst/>
                        </a:rPr>
                        <a:t>Variabilität, Vulnerabilität, Resilienz von ökologischen Systemen</a:t>
                      </a:r>
                    </a:p>
                    <a:p>
                      <a:pPr marL="342900" lvl="0" indent="-342900">
                        <a:spcAft>
                          <a:spcPts val="0"/>
                        </a:spcAft>
                        <a:buFont typeface="Symbol"/>
                        <a:buChar char=""/>
                      </a:pPr>
                      <a:r>
                        <a:rPr lang="de-CH" sz="1200" b="0" dirty="0">
                          <a:solidFill>
                            <a:schemeClr val="tx1"/>
                          </a:solidFill>
                          <a:effectLst/>
                        </a:rPr>
                        <a:t>Rohstoffe, Lagerstätten, Materialeigenschaften</a:t>
                      </a:r>
                    </a:p>
                    <a:p>
                      <a:pPr marL="342900" lvl="0" indent="-342900">
                        <a:spcAft>
                          <a:spcPts val="0"/>
                        </a:spcAft>
                        <a:buFont typeface="Symbol"/>
                        <a:buChar char=""/>
                      </a:pPr>
                      <a:r>
                        <a:rPr lang="de-CH" sz="1200" b="0" dirty="0">
                          <a:solidFill>
                            <a:schemeClr val="tx1"/>
                          </a:solidFill>
                          <a:effectLst/>
                        </a:rPr>
                        <a:t>Degradierung und nachhaltige Nutzung erneuerbarer Ressourcen</a:t>
                      </a:r>
                    </a:p>
                    <a:p>
                      <a:pPr marL="342900" lvl="0" indent="-342900">
                        <a:spcAft>
                          <a:spcPts val="0"/>
                        </a:spcAft>
                        <a:buFont typeface="Symbol"/>
                        <a:buChar char=""/>
                      </a:pPr>
                      <a:r>
                        <a:rPr lang="de-CH" sz="1200" b="0" dirty="0">
                          <a:solidFill>
                            <a:schemeClr val="tx1"/>
                          </a:solidFill>
                          <a:effectLst/>
                        </a:rPr>
                        <a:t>Altlastensanierung, Lagerung atomarer Abfälle</a:t>
                      </a:r>
                    </a:p>
                    <a:p>
                      <a:pPr marL="342900" lvl="0" indent="-342900">
                        <a:spcAft>
                          <a:spcPts val="0"/>
                        </a:spcAft>
                        <a:buFont typeface="Symbol"/>
                        <a:buChar char=""/>
                      </a:pPr>
                      <a:r>
                        <a:rPr lang="de-CH" sz="1200" b="0" dirty="0">
                          <a:solidFill>
                            <a:schemeClr val="tx1"/>
                          </a:solidFill>
                          <a:effectLst/>
                        </a:rPr>
                        <a:t>Nutzung erneuerbarer Energien, Technologien, Biotechnologie</a:t>
                      </a:r>
                    </a:p>
                    <a:p>
                      <a:pPr marL="342900" lvl="0" indent="-342900">
                        <a:spcAft>
                          <a:spcPts val="0"/>
                        </a:spcAft>
                        <a:buFont typeface="Symbol"/>
                        <a:buChar char=""/>
                      </a:pPr>
                      <a:r>
                        <a:rPr lang="de-CH" sz="1200" b="0" dirty="0">
                          <a:solidFill>
                            <a:schemeClr val="tx1"/>
                          </a:solidFill>
                          <a:effectLst/>
                        </a:rPr>
                        <a:t>Mathematische Verfahren, quantitative Analyse, Statistik, </a:t>
                      </a:r>
                      <a:r>
                        <a:rPr lang="de-CH" sz="1200" b="0" dirty="0" smtClean="0">
                          <a:solidFill>
                            <a:schemeClr val="tx1"/>
                          </a:solidFill>
                          <a:effectLst/>
                        </a:rPr>
                        <a:t>Stochastik</a:t>
                      </a:r>
                      <a:r>
                        <a:rPr lang="de-CH" sz="1200" b="0" smtClean="0">
                          <a:solidFill>
                            <a:schemeClr val="tx1"/>
                          </a:solidFill>
                          <a:effectLst/>
                        </a:rPr>
                        <a:t>, Modellentwicklung </a:t>
                      </a:r>
                      <a:r>
                        <a:rPr lang="de-CH" sz="1200" b="0" dirty="0">
                          <a:solidFill>
                            <a:schemeClr val="tx1"/>
                          </a:solidFill>
                          <a:effectLst/>
                        </a:rPr>
                        <a:t>der NE, Datenauswertung und -verarbeitung</a:t>
                      </a:r>
                    </a:p>
                    <a:p>
                      <a:pPr marL="342900" lvl="0" indent="-342900">
                        <a:spcAft>
                          <a:spcPts val="0"/>
                        </a:spcAft>
                        <a:buFont typeface="Symbol"/>
                        <a:buChar char=""/>
                      </a:pPr>
                      <a:r>
                        <a:rPr lang="de-CH" sz="1200" b="0" dirty="0" smtClean="0">
                          <a:solidFill>
                            <a:schemeClr val="tx1"/>
                          </a:solidFill>
                          <a:effectLst/>
                        </a:rPr>
                        <a:t>Politische </a:t>
                      </a:r>
                      <a:r>
                        <a:rPr lang="de-CH" sz="1200" b="0" dirty="0">
                          <a:solidFill>
                            <a:schemeClr val="tx1"/>
                          </a:solidFill>
                          <a:effectLst/>
                        </a:rPr>
                        <a:t>Prozesse, Vernetzung politischer Parteien und Organisationen</a:t>
                      </a:r>
                    </a:p>
                    <a:p>
                      <a:pPr marL="342900" lvl="0" indent="-342900">
                        <a:spcAft>
                          <a:spcPts val="0"/>
                        </a:spcAft>
                        <a:buFont typeface="Symbol"/>
                        <a:buChar char=""/>
                      </a:pPr>
                      <a:r>
                        <a:rPr lang="de-CH" sz="1200" b="0" dirty="0">
                          <a:solidFill>
                            <a:schemeClr val="tx1"/>
                          </a:solidFill>
                          <a:effectLst/>
                        </a:rPr>
                        <a:t>Formelle und informelle Institutionen, Instrumente und Prozesse politischer Meinungsbildung</a:t>
                      </a:r>
                    </a:p>
                    <a:p>
                      <a:pPr marL="342900" lvl="0" indent="-342900">
                        <a:spcAft>
                          <a:spcPts val="0"/>
                        </a:spcAft>
                        <a:buFont typeface="Symbol"/>
                        <a:buChar char=""/>
                      </a:pPr>
                      <a:r>
                        <a:rPr lang="de-CH" sz="1200" b="0" dirty="0">
                          <a:solidFill>
                            <a:schemeClr val="tx1"/>
                          </a:solidFill>
                          <a:effectLst/>
                        </a:rPr>
                        <a:t>Rechte und Gesetze im Zusammenhang mit NE-relevanten Bereichen</a:t>
                      </a:r>
                    </a:p>
                    <a:p>
                      <a:pPr marL="342900" lvl="0" indent="-342900">
                        <a:spcAft>
                          <a:spcPts val="0"/>
                        </a:spcAft>
                        <a:buFont typeface="Symbol"/>
                        <a:buChar char=""/>
                      </a:pPr>
                      <a:r>
                        <a:rPr lang="de-CH" sz="1200" b="0" dirty="0">
                          <a:solidFill>
                            <a:schemeClr val="tx1"/>
                          </a:solidFill>
                          <a:effectLst/>
                        </a:rPr>
                        <a:t>Instrumente zur politischen Einflussnahme</a:t>
                      </a:r>
                    </a:p>
                    <a:p>
                      <a:pPr marL="342900" lvl="0" indent="-342900">
                        <a:spcAft>
                          <a:spcPts val="0"/>
                        </a:spcAft>
                        <a:buFont typeface="Symbol"/>
                        <a:buChar char=""/>
                      </a:pPr>
                      <a:r>
                        <a:rPr lang="de-CH" sz="1200" b="0" dirty="0">
                          <a:solidFill>
                            <a:schemeClr val="tx1"/>
                          </a:solidFill>
                          <a:effectLst/>
                        </a:rPr>
                        <a:t>Verhältnis Individuum/Gesellschaft – Staat und seine Veränderung im Zuge der Globalisierung </a:t>
                      </a:r>
                    </a:p>
                    <a:p>
                      <a:pPr marL="342900" lvl="0" indent="-342900">
                        <a:spcAft>
                          <a:spcPts val="0"/>
                        </a:spcAft>
                        <a:buFont typeface="Symbol"/>
                        <a:buChar char=""/>
                      </a:pPr>
                      <a:r>
                        <a:rPr lang="de-CH" sz="1200" b="0" dirty="0" smtClean="0">
                          <a:solidFill>
                            <a:schemeClr val="tx1"/>
                          </a:solidFill>
                          <a:effectLst/>
                        </a:rPr>
                        <a:t>Sozialökologische </a:t>
                      </a:r>
                      <a:r>
                        <a:rPr lang="de-CH" sz="1200" b="0" dirty="0">
                          <a:solidFill>
                            <a:schemeClr val="tx1"/>
                          </a:solidFill>
                          <a:effectLst/>
                        </a:rPr>
                        <a:t>Systeme, Schnittstelle Mensch-Natur</a:t>
                      </a:r>
                    </a:p>
                    <a:p>
                      <a:pPr marL="342900" lvl="0" indent="-342900">
                        <a:spcAft>
                          <a:spcPts val="0"/>
                        </a:spcAft>
                        <a:buFont typeface="Symbol"/>
                        <a:buChar char=""/>
                      </a:pPr>
                      <a:r>
                        <a:rPr lang="de-CH" sz="1200" b="0" dirty="0" smtClean="0">
                          <a:solidFill>
                            <a:schemeClr val="tx1"/>
                          </a:solidFill>
                          <a:effectLst/>
                        </a:rPr>
                        <a:t>...</a:t>
                      </a:r>
                      <a:endParaRPr lang="de-CH" sz="1200" b="0" dirty="0">
                        <a:solidFill>
                          <a:schemeClr val="tx1"/>
                        </a:solidFill>
                        <a:effectLst/>
                        <a:latin typeface="Calibri"/>
                        <a:ea typeface="Calibri"/>
                        <a:cs typeface="Times New Roman"/>
                      </a:endParaRPr>
                    </a:p>
                  </a:txBody>
                  <a:tcPr marL="52314" marR="52314" marT="0" marB="0">
                    <a:solidFill>
                      <a:schemeClr val="bg1"/>
                    </a:solidFill>
                  </a:tcPr>
                </a:tc>
              </a:tr>
            </a:tbl>
          </a:graphicData>
        </a:graphic>
      </p:graphicFrame>
      <p:sp>
        <p:nvSpPr>
          <p:cNvPr id="9" name="TextBox 8"/>
          <p:cNvSpPr txBox="1"/>
          <p:nvPr/>
        </p:nvSpPr>
        <p:spPr>
          <a:xfrm>
            <a:off x="251520" y="1018257"/>
            <a:ext cx="2153154"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Systemwissen</a:t>
            </a:r>
            <a:endParaRPr lang="de-CH" dirty="0">
              <a:solidFill>
                <a:srgbClr val="C00000"/>
              </a:solidFill>
            </a:endParaRPr>
          </a:p>
        </p:txBody>
      </p:sp>
      <p:sp>
        <p:nvSpPr>
          <p:cNvPr id="7"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
        <p:nvSpPr>
          <p:cNvPr id="8" name="Rechteck 7"/>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Tree>
    <p:extLst>
      <p:ext uri="{BB962C8B-B14F-4D97-AF65-F5344CB8AC3E}">
        <p14:creationId xmlns:p14="http://schemas.microsoft.com/office/powerpoint/2010/main" val="2979452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12</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52596088"/>
              </p:ext>
            </p:extLst>
          </p:nvPr>
        </p:nvGraphicFramePr>
        <p:xfrm>
          <a:off x="179512" y="1556792"/>
          <a:ext cx="8928992" cy="4572000"/>
        </p:xfrm>
        <a:graphic>
          <a:graphicData uri="http://schemas.openxmlformats.org/drawingml/2006/table">
            <a:tbl>
              <a:tblPr firstRow="1" firstCol="1" bandRow="1">
                <a:tableStyleId>{5C22544A-7EE6-4342-B048-85BDC9FD1C3A}</a:tableStyleId>
              </a:tblPr>
              <a:tblGrid>
                <a:gridCol w="8928992"/>
              </a:tblGrid>
              <a:tr h="4498975">
                <a:tc>
                  <a:txBody>
                    <a:bodyPr/>
                    <a:lstStyle/>
                    <a:p>
                      <a:pPr marL="342900" lvl="0" indent="-342900">
                        <a:spcAft>
                          <a:spcPts val="0"/>
                        </a:spcAft>
                        <a:buFont typeface="Symbol"/>
                        <a:buChar char=""/>
                      </a:pPr>
                      <a:r>
                        <a:rPr lang="de-CH" sz="1200" b="0" dirty="0" smtClean="0">
                          <a:solidFill>
                            <a:schemeClr val="tx1"/>
                          </a:solidFill>
                          <a:effectLst/>
                        </a:rPr>
                        <a:t>Historisches </a:t>
                      </a:r>
                      <a:r>
                        <a:rPr lang="de-CH" sz="1200" b="0" dirty="0">
                          <a:solidFill>
                            <a:schemeClr val="tx1"/>
                          </a:solidFill>
                          <a:effectLst/>
                        </a:rPr>
                        <a:t>Verständnis der Veränderung traditioneller Gesellschaften und deren Beziehungen zur Natur</a:t>
                      </a:r>
                    </a:p>
                    <a:p>
                      <a:pPr marL="342900" lvl="0" indent="-342900">
                        <a:spcAft>
                          <a:spcPts val="0"/>
                        </a:spcAft>
                        <a:buFont typeface="Symbol"/>
                        <a:buChar char=""/>
                      </a:pPr>
                      <a:r>
                        <a:rPr lang="de-CH" sz="1200" b="0" dirty="0">
                          <a:solidFill>
                            <a:schemeClr val="tx1"/>
                          </a:solidFill>
                          <a:effectLst/>
                        </a:rPr>
                        <a:t>Vielfältige Gesellschafts- und Machtstrukturen, Kulturen (Werte, Normen, Religion)</a:t>
                      </a:r>
                    </a:p>
                    <a:p>
                      <a:pPr marL="342900" lvl="0" indent="-342900">
                        <a:spcAft>
                          <a:spcPts val="0"/>
                        </a:spcAft>
                        <a:buFont typeface="Symbol"/>
                        <a:buChar char=""/>
                      </a:pPr>
                      <a:r>
                        <a:rPr lang="de-CH" sz="1200" b="0" dirty="0">
                          <a:solidFill>
                            <a:schemeClr val="tx1"/>
                          </a:solidFill>
                          <a:effectLst/>
                        </a:rPr>
                        <a:t>Verschiedene Werteordnungen</a:t>
                      </a:r>
                    </a:p>
                    <a:p>
                      <a:pPr marL="342900" lvl="0" indent="-342900">
                        <a:spcAft>
                          <a:spcPts val="0"/>
                        </a:spcAft>
                        <a:buFont typeface="Symbol"/>
                        <a:buChar char=""/>
                      </a:pPr>
                      <a:r>
                        <a:rPr lang="de-CH" sz="1200" b="0" dirty="0">
                          <a:solidFill>
                            <a:schemeClr val="tx1"/>
                          </a:solidFill>
                          <a:effectLst/>
                        </a:rPr>
                        <a:t>Ethnische und politische Ursachen von Ressourcenkonflikten</a:t>
                      </a:r>
                    </a:p>
                    <a:p>
                      <a:pPr marL="342900" lvl="0" indent="-342900">
                        <a:spcAft>
                          <a:spcPts val="0"/>
                        </a:spcAft>
                        <a:buFont typeface="Symbol"/>
                        <a:buChar char=""/>
                      </a:pPr>
                      <a:r>
                        <a:rPr lang="de-CH" sz="1200" b="0" dirty="0">
                          <a:solidFill>
                            <a:schemeClr val="tx1"/>
                          </a:solidFill>
                          <a:effectLst/>
                        </a:rPr>
                        <a:t>Formen und Quellen sozialer Ungleichheit, Ursachen der Armut</a:t>
                      </a:r>
                    </a:p>
                    <a:p>
                      <a:pPr marL="342900" lvl="0" indent="-342900">
                        <a:spcAft>
                          <a:spcPts val="0"/>
                        </a:spcAft>
                        <a:buFont typeface="Symbol"/>
                        <a:buChar char=""/>
                      </a:pPr>
                      <a:r>
                        <a:rPr lang="de-CH" sz="1200" b="0" dirty="0">
                          <a:solidFill>
                            <a:schemeClr val="tx1"/>
                          </a:solidFill>
                          <a:effectLst/>
                        </a:rPr>
                        <a:t>Sprache als kulturhistorisches Erbe; soziolinguistische Forschung (z.B. zu Gerechtigkeit)</a:t>
                      </a:r>
                    </a:p>
                    <a:p>
                      <a:pPr marL="342900" lvl="0" indent="-342900">
                        <a:spcAft>
                          <a:spcPts val="0"/>
                        </a:spcAft>
                        <a:buFont typeface="Symbol"/>
                        <a:buChar char=""/>
                      </a:pPr>
                      <a:r>
                        <a:rPr lang="de-CH" sz="1200" b="0" dirty="0">
                          <a:solidFill>
                            <a:schemeClr val="tx1"/>
                          </a:solidFill>
                          <a:effectLst/>
                        </a:rPr>
                        <a:t>Sprachgebrauch und Sprachstrukturen in internationalen Verhandlungen</a:t>
                      </a:r>
                    </a:p>
                    <a:p>
                      <a:pPr marL="342900" lvl="0" indent="-342900">
                        <a:spcAft>
                          <a:spcPts val="0"/>
                        </a:spcAft>
                        <a:buFont typeface="Symbol"/>
                        <a:buChar char=""/>
                      </a:pPr>
                      <a:r>
                        <a:rPr lang="de-CH" sz="1200" b="0" dirty="0">
                          <a:solidFill>
                            <a:schemeClr val="tx1"/>
                          </a:solidFill>
                          <a:effectLst/>
                        </a:rPr>
                        <a:t>Rhetorik und Sprachlogik, Diskursanalyse zum Verständnis von Machtstrukturen</a:t>
                      </a:r>
                    </a:p>
                    <a:p>
                      <a:pPr marL="342900" lvl="0" indent="-342900">
                        <a:spcAft>
                          <a:spcPts val="0"/>
                        </a:spcAft>
                        <a:buFont typeface="Symbol"/>
                        <a:buChar char=""/>
                      </a:pPr>
                      <a:r>
                        <a:rPr lang="de-CH" sz="1200" b="0" dirty="0">
                          <a:solidFill>
                            <a:schemeClr val="tx1"/>
                          </a:solidFill>
                          <a:effectLst/>
                        </a:rPr>
                        <a:t>Theaterinszenierungen (z.B. von Debatten); Verfremdung von und Kommunikation über NE auf verschiedene Arten</a:t>
                      </a:r>
                    </a:p>
                    <a:p>
                      <a:pPr marL="342900" lvl="0" indent="-342900">
                        <a:spcAft>
                          <a:spcPts val="0"/>
                        </a:spcAft>
                        <a:buFont typeface="Symbol"/>
                        <a:buChar char=""/>
                      </a:pPr>
                      <a:r>
                        <a:rPr lang="de-CH" sz="1200" b="0" dirty="0">
                          <a:solidFill>
                            <a:schemeClr val="tx1"/>
                          </a:solidFill>
                          <a:effectLst/>
                        </a:rPr>
                        <a:t>Verständigung, Aufbereitung komplexer Inhalte</a:t>
                      </a:r>
                    </a:p>
                    <a:p>
                      <a:pPr marL="342900" lvl="0" indent="-342900">
                        <a:spcAft>
                          <a:spcPts val="0"/>
                        </a:spcAft>
                        <a:buFont typeface="Symbol"/>
                        <a:buChar char=""/>
                      </a:pPr>
                      <a:r>
                        <a:rPr lang="de-CH" sz="1200" b="0" dirty="0">
                          <a:solidFill>
                            <a:schemeClr val="tx1"/>
                          </a:solidFill>
                          <a:effectLst/>
                        </a:rPr>
                        <a:t>Medienkonsum, Medienrezeption, Verbreitung wichtiger Information, Werbung, Verhaltensmuster</a:t>
                      </a:r>
                    </a:p>
                    <a:p>
                      <a:pPr marL="342900" lvl="0" indent="-342900">
                        <a:spcAft>
                          <a:spcPts val="0"/>
                        </a:spcAft>
                        <a:buFont typeface="Symbol"/>
                        <a:buChar char=""/>
                      </a:pPr>
                      <a:r>
                        <a:rPr lang="de-CH" sz="1200" b="0" dirty="0">
                          <a:solidFill>
                            <a:schemeClr val="tx1"/>
                          </a:solidFill>
                          <a:effectLst/>
                        </a:rPr>
                        <a:t>Menschliches Handeln, Verhalten, Kognition der Umwelt, Gesellschaft, Wirtschaft, Entscheidungsfindung</a:t>
                      </a:r>
                    </a:p>
                    <a:p>
                      <a:pPr marL="342900" lvl="0" indent="-342900">
                        <a:spcAft>
                          <a:spcPts val="0"/>
                        </a:spcAft>
                        <a:buFont typeface="Symbol"/>
                        <a:buChar char=""/>
                      </a:pPr>
                      <a:r>
                        <a:rPr lang="de-CH" sz="1200" b="0" dirty="0">
                          <a:solidFill>
                            <a:schemeClr val="tx1"/>
                          </a:solidFill>
                          <a:effectLst/>
                        </a:rPr>
                        <a:t>Gesundheit, Prävention, Wohlbefinden, die Rolle des Sports und Bewegungsverhaltens</a:t>
                      </a:r>
                    </a:p>
                    <a:p>
                      <a:pPr marL="342900" lvl="0" indent="-342900">
                        <a:spcAft>
                          <a:spcPts val="0"/>
                        </a:spcAft>
                        <a:buFont typeface="Symbol"/>
                        <a:buChar char=""/>
                      </a:pPr>
                      <a:r>
                        <a:rPr lang="de-CH" sz="1200" b="0" dirty="0">
                          <a:solidFill>
                            <a:schemeClr val="tx1"/>
                          </a:solidFill>
                          <a:effectLst/>
                        </a:rPr>
                        <a:t>Menschliche und Tiergesundheit</a:t>
                      </a: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de-CH" sz="1200" b="0" dirty="0" err="1" smtClean="0">
                          <a:solidFill>
                            <a:schemeClr val="tx1"/>
                          </a:solidFill>
                          <a:effectLst/>
                        </a:rPr>
                        <a:t>Medizinalpflanzen</a:t>
                      </a:r>
                      <a:endParaRPr lang="de-CH" sz="1200" b="0" dirty="0" smtClean="0">
                        <a:solidFill>
                          <a:schemeClr val="tx1"/>
                        </a:solidFill>
                        <a:effectLst/>
                      </a:endParaRPr>
                    </a:p>
                    <a:p>
                      <a:pPr marL="342900" lvl="0" indent="-342900">
                        <a:spcAft>
                          <a:spcPts val="0"/>
                        </a:spcAft>
                        <a:buFont typeface="Symbol"/>
                        <a:buChar char=""/>
                      </a:pPr>
                      <a:r>
                        <a:rPr lang="de-CH" sz="1200" b="0" dirty="0" smtClean="0">
                          <a:solidFill>
                            <a:schemeClr val="tx1"/>
                          </a:solidFill>
                          <a:effectLst/>
                        </a:rPr>
                        <a:t>Persönlichkeitspsychologie</a:t>
                      </a:r>
                      <a:r>
                        <a:rPr lang="de-CH" sz="1200" b="0" dirty="0">
                          <a:solidFill>
                            <a:schemeClr val="tx1"/>
                          </a:solidFill>
                          <a:effectLst/>
                        </a:rPr>
                        <a:t>, Kriminalität und Gewalt</a:t>
                      </a:r>
                    </a:p>
                    <a:p>
                      <a:pPr marL="342900" lvl="0" indent="-342900">
                        <a:spcAft>
                          <a:spcPts val="0"/>
                        </a:spcAft>
                        <a:buFont typeface="Symbol"/>
                        <a:buChar char=""/>
                      </a:pPr>
                      <a:r>
                        <a:rPr lang="de-CH" sz="1200" b="0" dirty="0" smtClean="0">
                          <a:solidFill>
                            <a:schemeClr val="tx1"/>
                          </a:solidFill>
                          <a:effectLst/>
                        </a:rPr>
                        <a:t>Funktionsweisen </a:t>
                      </a:r>
                      <a:r>
                        <a:rPr lang="de-CH" sz="1200" b="0" dirty="0">
                          <a:solidFill>
                            <a:schemeClr val="tx1"/>
                          </a:solidFill>
                          <a:effectLst/>
                        </a:rPr>
                        <a:t>verschiedener Wirtschaftssysteme, Wirtschaftsparadigmen, Wirtschaftsmodelle</a:t>
                      </a:r>
                    </a:p>
                    <a:p>
                      <a:pPr marL="342900" lvl="0" indent="-342900">
                        <a:spcAft>
                          <a:spcPts val="0"/>
                        </a:spcAft>
                        <a:buFont typeface="Symbol"/>
                        <a:buChar char=""/>
                      </a:pPr>
                      <a:r>
                        <a:rPr lang="de-CH" sz="1200" b="0" dirty="0">
                          <a:solidFill>
                            <a:schemeClr val="tx1"/>
                          </a:solidFill>
                          <a:effectLst/>
                        </a:rPr>
                        <a:t>Ökonometrie</a:t>
                      </a:r>
                    </a:p>
                    <a:p>
                      <a:pPr marL="342900" lvl="0" indent="-342900">
                        <a:spcAft>
                          <a:spcPts val="0"/>
                        </a:spcAft>
                        <a:buFont typeface="Symbol"/>
                        <a:buChar char=""/>
                      </a:pPr>
                      <a:r>
                        <a:rPr lang="de-CH" sz="1200" b="0" dirty="0">
                          <a:solidFill>
                            <a:schemeClr val="tx1"/>
                          </a:solidFill>
                          <a:effectLst/>
                        </a:rPr>
                        <a:t>Einfluss von wachstumsbasierter Wirtschaft und globalen Handels auf NE und globale Disparitäten</a:t>
                      </a:r>
                    </a:p>
                    <a:p>
                      <a:pPr marL="342900" lvl="0" indent="-342900">
                        <a:spcAft>
                          <a:spcPts val="0"/>
                        </a:spcAft>
                        <a:buFont typeface="Symbol"/>
                        <a:buChar char=""/>
                      </a:pPr>
                      <a:r>
                        <a:rPr lang="de-CH" sz="1200" b="0" dirty="0">
                          <a:solidFill>
                            <a:schemeClr val="tx1"/>
                          </a:solidFill>
                          <a:effectLst/>
                        </a:rPr>
                        <a:t>Postwachstumsökonomie</a:t>
                      </a:r>
                    </a:p>
                    <a:p>
                      <a:pPr marL="342900" lvl="0" indent="-342900">
                        <a:spcAft>
                          <a:spcPts val="0"/>
                        </a:spcAft>
                        <a:buFont typeface="Symbol"/>
                        <a:buChar char=""/>
                      </a:pPr>
                      <a:r>
                        <a:rPr lang="de-CH" sz="1200" b="0" dirty="0" err="1" smtClean="0">
                          <a:solidFill>
                            <a:schemeClr val="tx1"/>
                          </a:solidFill>
                          <a:effectLst/>
                        </a:rPr>
                        <a:t>Externalitäten</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Risikominimierung vs. Profitmaximierung, geldlose Gesellschaften</a:t>
                      </a:r>
                    </a:p>
                    <a:p>
                      <a:pPr marL="342900" lvl="0" indent="-342900">
                        <a:spcAft>
                          <a:spcPts val="0"/>
                        </a:spcAft>
                        <a:buFont typeface="Symbol"/>
                        <a:buChar char=""/>
                      </a:pPr>
                      <a:r>
                        <a:rPr lang="de-CH" sz="1200" b="0" dirty="0">
                          <a:solidFill>
                            <a:schemeClr val="tx1"/>
                          </a:solidFill>
                          <a:effectLst/>
                        </a:rPr>
                        <a:t>Unternehmensstrukturen, unternehmerische Beweggründe, betriebswirtschaftliche Modelle der Kostentransparenz, Einsparpotenziale</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52314" marR="52314" marT="0" marB="0">
                    <a:solidFill>
                      <a:schemeClr val="bg1"/>
                    </a:solidFill>
                  </a:tcPr>
                </a:tc>
              </a:tr>
            </a:tbl>
          </a:graphicData>
        </a:graphic>
      </p:graphicFrame>
      <p:sp>
        <p:nvSpPr>
          <p:cNvPr id="7" name="TextBox 6"/>
          <p:cNvSpPr txBox="1"/>
          <p:nvPr/>
        </p:nvSpPr>
        <p:spPr>
          <a:xfrm>
            <a:off x="251520" y="1017240"/>
            <a:ext cx="2153154"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Systemwissen</a:t>
            </a:r>
            <a:endParaRPr lang="de-CH" dirty="0">
              <a:solidFill>
                <a:srgbClr val="C00000"/>
              </a:solidFill>
            </a:endParaRPr>
          </a:p>
        </p:txBody>
      </p:sp>
      <p:sp>
        <p:nvSpPr>
          <p:cNvPr id="11" name="Rechteck 10"/>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2"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3662462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13</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64224502"/>
              </p:ext>
            </p:extLst>
          </p:nvPr>
        </p:nvGraphicFramePr>
        <p:xfrm>
          <a:off x="154257" y="1556792"/>
          <a:ext cx="8976720" cy="4754880"/>
        </p:xfrm>
        <a:graphic>
          <a:graphicData uri="http://schemas.openxmlformats.org/drawingml/2006/table">
            <a:tbl>
              <a:tblPr firstRow="1" firstCol="1" bandRow="1">
                <a:tableStyleId>{5C22544A-7EE6-4342-B048-85BDC9FD1C3A}</a:tableStyleId>
              </a:tblPr>
              <a:tblGrid>
                <a:gridCol w="8976720"/>
              </a:tblGrid>
              <a:tr h="4754880">
                <a:tc>
                  <a:txBody>
                    <a:bodyPr/>
                    <a:lstStyle/>
                    <a:p>
                      <a:pPr marL="342900" lvl="0" indent="-342900">
                        <a:spcAft>
                          <a:spcPts val="0"/>
                        </a:spcAft>
                        <a:buFont typeface="Symbol"/>
                        <a:buChar char=""/>
                      </a:pPr>
                      <a:r>
                        <a:rPr lang="de-CH" sz="1200" b="0" dirty="0" smtClean="0">
                          <a:solidFill>
                            <a:schemeClr val="tx1"/>
                          </a:solidFill>
                          <a:effectLst/>
                        </a:rPr>
                        <a:t>Stellenwert von Naturschutz</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Quantifizierbare Richtlinien und Kennwerte, mathematische Berechnung der planetaren Grenzen, Ressourceneffizienz</a:t>
                      </a:r>
                    </a:p>
                    <a:p>
                      <a:pPr marL="342900" lvl="0" indent="-342900">
                        <a:spcAft>
                          <a:spcPts val="0"/>
                        </a:spcAft>
                        <a:buFont typeface="Symbol"/>
                        <a:buChar char=""/>
                      </a:pPr>
                      <a:r>
                        <a:rPr lang="de-CH" sz="1200" b="0" dirty="0">
                          <a:solidFill>
                            <a:schemeClr val="tx1"/>
                          </a:solidFill>
                          <a:effectLst/>
                        </a:rPr>
                        <a:t>Übertragung der Funktionsprinzipien der Natur auf andere Nachhaltigkeitsdimensionen</a:t>
                      </a:r>
                    </a:p>
                    <a:p>
                      <a:pPr marL="342900" lvl="0" indent="-342900">
                        <a:spcAft>
                          <a:spcPts val="0"/>
                        </a:spcAft>
                        <a:buFont typeface="Symbol"/>
                        <a:buChar char=""/>
                      </a:pPr>
                      <a:r>
                        <a:rPr lang="de-CH" sz="1200" b="0" dirty="0" smtClean="0">
                          <a:solidFill>
                            <a:schemeClr val="tx1"/>
                          </a:solidFill>
                          <a:effectLst/>
                        </a:rPr>
                        <a:t>Politische </a:t>
                      </a:r>
                      <a:r>
                        <a:rPr lang="de-CH" sz="1200" b="0" dirty="0">
                          <a:solidFill>
                            <a:schemeClr val="tx1"/>
                          </a:solidFill>
                          <a:effectLst/>
                        </a:rPr>
                        <a:t>Visionen, Staatsformen, Regierungssysteme, gesetzliche Verbindlichkeiten – Vorbildfunktion, </a:t>
                      </a:r>
                      <a:r>
                        <a:rPr lang="de-CH" sz="1200" b="0" dirty="0" err="1">
                          <a:solidFill>
                            <a:schemeClr val="tx1"/>
                          </a:solidFill>
                          <a:effectLst/>
                        </a:rPr>
                        <a:t>best</a:t>
                      </a:r>
                      <a:r>
                        <a:rPr lang="de-CH" sz="1200" b="0" dirty="0">
                          <a:solidFill>
                            <a:schemeClr val="tx1"/>
                          </a:solidFill>
                          <a:effectLst/>
                        </a:rPr>
                        <a:t> </a:t>
                      </a:r>
                      <a:r>
                        <a:rPr lang="de-CH" sz="1200" b="0" dirty="0" err="1">
                          <a:solidFill>
                            <a:schemeClr val="tx1"/>
                          </a:solidFill>
                          <a:effectLst/>
                        </a:rPr>
                        <a:t>practices</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Muster-Gesellschaftsverträge, nachhaltigkeitsorientierte Gesetzgebung und Institutionen</a:t>
                      </a:r>
                    </a:p>
                    <a:p>
                      <a:pPr marL="342900" lvl="0" indent="-342900">
                        <a:spcAft>
                          <a:spcPts val="0"/>
                        </a:spcAft>
                        <a:buFont typeface="Symbol"/>
                        <a:buChar char=""/>
                      </a:pPr>
                      <a:r>
                        <a:rPr lang="de-CH" sz="1200" b="0" dirty="0">
                          <a:solidFill>
                            <a:schemeClr val="tx1"/>
                          </a:solidFill>
                          <a:effectLst/>
                        </a:rPr>
                        <a:t>Visionen basierend auf der Kenntnis historisch nachhaltiger und nicht-nachhaltiger Entwicklungen</a:t>
                      </a:r>
                    </a:p>
                    <a:p>
                      <a:pPr marL="342900" lvl="0" indent="-342900">
                        <a:spcAft>
                          <a:spcPts val="0"/>
                        </a:spcAft>
                        <a:buFont typeface="Symbol"/>
                        <a:buChar char=""/>
                      </a:pPr>
                      <a:r>
                        <a:rPr lang="de-CH" sz="1200" b="0" dirty="0">
                          <a:solidFill>
                            <a:schemeClr val="tx1"/>
                          </a:solidFill>
                          <a:effectLst/>
                        </a:rPr>
                        <a:t>Alternative Prozesse der Zielfindung Nachhaltiger Entwicklung, Entwicklungsszenarien</a:t>
                      </a:r>
                    </a:p>
                    <a:p>
                      <a:pPr marL="342900" lvl="0" indent="-342900">
                        <a:spcAft>
                          <a:spcPts val="0"/>
                        </a:spcAft>
                        <a:buFont typeface="Symbol"/>
                        <a:buChar char=""/>
                      </a:pPr>
                      <a:r>
                        <a:rPr lang="de-CH" sz="1200" b="0" dirty="0">
                          <a:solidFill>
                            <a:schemeClr val="tx1"/>
                          </a:solidFill>
                          <a:effectLst/>
                        </a:rPr>
                        <a:t>Raumplanung</a:t>
                      </a:r>
                    </a:p>
                    <a:p>
                      <a:pPr marL="342900" lvl="0" indent="-342900">
                        <a:spcAft>
                          <a:spcPts val="0"/>
                        </a:spcAft>
                        <a:buFont typeface="Symbol"/>
                        <a:buChar char=""/>
                      </a:pPr>
                      <a:r>
                        <a:rPr lang="de-CH" sz="1200" b="0" dirty="0" smtClean="0">
                          <a:solidFill>
                            <a:schemeClr val="tx1"/>
                          </a:solidFill>
                          <a:effectLst/>
                        </a:rPr>
                        <a:t>Ethik</a:t>
                      </a:r>
                      <a:r>
                        <a:rPr lang="de-CH" sz="1200" b="0" dirty="0">
                          <a:solidFill>
                            <a:schemeClr val="tx1"/>
                          </a:solidFill>
                          <a:effectLst/>
                        </a:rPr>
                        <a:t>, </a:t>
                      </a:r>
                      <a:r>
                        <a:rPr lang="de-CH" sz="1200" b="0" dirty="0" smtClean="0">
                          <a:solidFill>
                            <a:schemeClr val="tx1"/>
                          </a:solidFill>
                          <a:effectLst/>
                        </a:rPr>
                        <a:t>Werte </a:t>
                      </a:r>
                      <a:r>
                        <a:rPr lang="de-CH" sz="1200" b="0" dirty="0">
                          <a:solidFill>
                            <a:schemeClr val="tx1"/>
                          </a:solidFill>
                          <a:effectLst/>
                        </a:rPr>
                        <a:t>und Gerechtigkeit</a:t>
                      </a:r>
                    </a:p>
                    <a:p>
                      <a:pPr marL="342900" lvl="0" indent="-342900">
                        <a:spcAft>
                          <a:spcPts val="0"/>
                        </a:spcAft>
                        <a:buFont typeface="Symbol"/>
                        <a:buChar char=""/>
                      </a:pPr>
                      <a:r>
                        <a:rPr lang="de-CH" sz="1200" b="0" dirty="0">
                          <a:solidFill>
                            <a:schemeClr val="tx1"/>
                          </a:solidFill>
                          <a:effectLst/>
                        </a:rPr>
                        <a:t>Beschreibung kultureller Nachhaltigkeit, Szenarien und Möglichkeitswelten</a:t>
                      </a:r>
                    </a:p>
                    <a:p>
                      <a:pPr marL="342900" lvl="0" indent="-342900">
                        <a:spcAft>
                          <a:spcPts val="0"/>
                        </a:spcAft>
                        <a:buFont typeface="Symbol"/>
                        <a:buChar char=""/>
                      </a:pPr>
                      <a:r>
                        <a:rPr lang="de-CH" sz="1200" b="0" dirty="0">
                          <a:solidFill>
                            <a:schemeClr val="tx1"/>
                          </a:solidFill>
                          <a:effectLst/>
                        </a:rPr>
                        <a:t>Vielfalt von NE Verständnissen, die unterschiedliche Bedeutung der NE in verschiedenen Gesellschaften</a:t>
                      </a:r>
                    </a:p>
                    <a:p>
                      <a:pPr marL="342900" lvl="0" indent="-342900">
                        <a:spcAft>
                          <a:spcPts val="0"/>
                        </a:spcAft>
                        <a:buFont typeface="Symbol"/>
                        <a:buChar char=""/>
                      </a:pPr>
                      <a:r>
                        <a:rPr lang="de-CH" sz="1200" b="0" dirty="0" smtClean="0">
                          <a:solidFill>
                            <a:schemeClr val="tx1"/>
                          </a:solidFill>
                          <a:effectLst/>
                        </a:rPr>
                        <a:t>Visionen</a:t>
                      </a:r>
                      <a:r>
                        <a:rPr lang="de-CH" sz="1200" b="0" dirty="0">
                          <a:solidFill>
                            <a:schemeClr val="tx1"/>
                          </a:solidFill>
                          <a:effectLst/>
                        </a:rPr>
                        <a:t>, Parameter und Indikatoren für Gerechtigkeit, Gleichstellung, Umverteilung</a:t>
                      </a:r>
                    </a:p>
                    <a:p>
                      <a:pPr marL="342900" lvl="0" indent="-342900">
                        <a:spcAft>
                          <a:spcPts val="0"/>
                        </a:spcAft>
                        <a:buFont typeface="Symbol"/>
                        <a:buChar char=""/>
                      </a:pPr>
                      <a:r>
                        <a:rPr lang="de-CH" sz="1200" b="0" dirty="0">
                          <a:solidFill>
                            <a:schemeClr val="tx1"/>
                          </a:solidFill>
                          <a:effectLst/>
                        </a:rPr>
                        <a:t>Soziale Standards einer globalisierten Gesellschaft, solidarische Gesellschaften</a:t>
                      </a:r>
                    </a:p>
                    <a:p>
                      <a:pPr marL="342900" lvl="0" indent="-342900">
                        <a:spcAft>
                          <a:spcPts val="0"/>
                        </a:spcAft>
                        <a:buFont typeface="Symbol"/>
                        <a:buChar char=""/>
                      </a:pPr>
                      <a:r>
                        <a:rPr lang="de-CH" sz="1200" b="0" dirty="0">
                          <a:solidFill>
                            <a:schemeClr val="tx1"/>
                          </a:solidFill>
                          <a:effectLst/>
                        </a:rPr>
                        <a:t>Förderung der Sprache als Teil der kulturellen Identität</a:t>
                      </a:r>
                    </a:p>
                    <a:p>
                      <a:pPr marL="342900" lvl="0" indent="-342900">
                        <a:spcAft>
                          <a:spcPts val="0"/>
                        </a:spcAft>
                        <a:buFont typeface="Symbol"/>
                        <a:buChar char=""/>
                      </a:pPr>
                      <a:r>
                        <a:rPr lang="de-CH" sz="1200" b="0" dirty="0">
                          <a:solidFill>
                            <a:schemeClr val="tx1"/>
                          </a:solidFill>
                          <a:effectLst/>
                        </a:rPr>
                        <a:t>Verminderung sprachlicher Diskriminierung, Visionen zur Gleichwertigkeit aller Sprachen und Dialekte </a:t>
                      </a:r>
                    </a:p>
                    <a:p>
                      <a:pPr marL="342900" lvl="0" indent="-342900">
                        <a:spcAft>
                          <a:spcPts val="0"/>
                        </a:spcAft>
                        <a:buFont typeface="Symbol"/>
                        <a:buChar char=""/>
                      </a:pPr>
                      <a:r>
                        <a:rPr lang="de-CH" sz="1200" b="0" dirty="0">
                          <a:solidFill>
                            <a:schemeClr val="tx1"/>
                          </a:solidFill>
                          <a:effectLst/>
                        </a:rPr>
                        <a:t>Weltweiter Zugang zu Open-Data für alle Bevölkerungsschichten</a:t>
                      </a:r>
                    </a:p>
                    <a:p>
                      <a:pPr marL="342900" lvl="0" indent="-342900">
                        <a:spcAft>
                          <a:spcPts val="0"/>
                        </a:spcAft>
                        <a:buFont typeface="Symbol"/>
                        <a:buChar char=""/>
                      </a:pPr>
                      <a:r>
                        <a:rPr lang="de-CH" sz="1200" b="0" dirty="0">
                          <a:solidFill>
                            <a:schemeClr val="tx1"/>
                          </a:solidFill>
                          <a:effectLst/>
                        </a:rPr>
                        <a:t>Bildungsziele, Ziele psychischer Gesundheit und Bedürfnisbefriedigung, </a:t>
                      </a:r>
                    </a:p>
                    <a:p>
                      <a:pPr marL="342900" lvl="0" indent="-342900">
                        <a:spcAft>
                          <a:spcPts val="0"/>
                        </a:spcAft>
                        <a:buFont typeface="Symbol"/>
                        <a:buChar char=""/>
                      </a:pPr>
                      <a:r>
                        <a:rPr lang="de-CH" sz="1200" b="0" dirty="0">
                          <a:solidFill>
                            <a:schemeClr val="tx1"/>
                          </a:solidFill>
                          <a:effectLst/>
                        </a:rPr>
                        <a:t>Überindividuelle Parameter des Wohlbefindens, kontextspezifische Indikatoren des „guten Lebens“ und sozialer Wohlfahrt</a:t>
                      </a:r>
                    </a:p>
                    <a:p>
                      <a:pPr marL="342900" lvl="0" indent="-342900">
                        <a:spcAft>
                          <a:spcPts val="0"/>
                        </a:spcAft>
                        <a:buFont typeface="Symbol"/>
                        <a:buChar char=""/>
                      </a:pPr>
                      <a:r>
                        <a:rPr lang="de-CH" sz="1200" b="0" dirty="0">
                          <a:solidFill>
                            <a:schemeClr val="tx1"/>
                          </a:solidFill>
                          <a:effectLst/>
                        </a:rPr>
                        <a:t>Nachhaltiger Tourismus, Freizeitgestaltung, Naturerlebnis, Erholung, soziokulturelle Nachhaltigkeit</a:t>
                      </a:r>
                    </a:p>
                    <a:p>
                      <a:pPr marL="342900" lvl="0" indent="-342900">
                        <a:spcAft>
                          <a:spcPts val="0"/>
                        </a:spcAft>
                        <a:buFont typeface="Symbol"/>
                        <a:buChar char=""/>
                      </a:pPr>
                      <a:r>
                        <a:rPr lang="de-CH" sz="1200" b="0" dirty="0" smtClean="0">
                          <a:solidFill>
                            <a:schemeClr val="tx1"/>
                          </a:solidFill>
                          <a:effectLst/>
                        </a:rPr>
                        <a:t>Leitbilder</a:t>
                      </a:r>
                      <a:r>
                        <a:rPr lang="de-CH" sz="1200" b="0" dirty="0">
                          <a:solidFill>
                            <a:schemeClr val="tx1"/>
                          </a:solidFill>
                          <a:effectLst/>
                        </a:rPr>
                        <a:t>, Werte, Wirtschaftssysteme, die zu Verringerung von Disparitäten und Verteilungsgerechtigkeit beitragen</a:t>
                      </a:r>
                    </a:p>
                    <a:p>
                      <a:pPr marL="342900" lvl="0" indent="-342900">
                        <a:spcAft>
                          <a:spcPts val="0"/>
                        </a:spcAft>
                        <a:buFont typeface="Symbol"/>
                        <a:buChar char=""/>
                      </a:pPr>
                      <a:r>
                        <a:rPr lang="de-CH" sz="1200" b="0" dirty="0">
                          <a:solidFill>
                            <a:schemeClr val="tx1"/>
                          </a:solidFill>
                          <a:effectLst/>
                        </a:rPr>
                        <a:t>Alternative Wirtschaftsmodelle</a:t>
                      </a:r>
                    </a:p>
                    <a:p>
                      <a:pPr marL="342900" lvl="0" indent="-342900">
                        <a:spcAft>
                          <a:spcPts val="0"/>
                        </a:spcAft>
                        <a:buFont typeface="Symbol"/>
                        <a:buChar char=""/>
                      </a:pPr>
                      <a:r>
                        <a:rPr lang="de-CH" sz="1200" b="0" dirty="0">
                          <a:solidFill>
                            <a:schemeClr val="tx1"/>
                          </a:solidFill>
                          <a:effectLst/>
                        </a:rPr>
                        <a:t>Nachhaltige Unternehmensvisionen, Verantwortung multinationaler Konzerne, Internalisierung aller Kosten</a:t>
                      </a:r>
                    </a:p>
                    <a:p>
                      <a:pPr marL="342900" lvl="0" indent="-342900">
                        <a:spcAft>
                          <a:spcPts val="0"/>
                        </a:spcAft>
                        <a:buFont typeface="Symbol"/>
                        <a:buChar char=""/>
                      </a:pPr>
                      <a:r>
                        <a:rPr lang="de-CH" sz="1200" b="0" dirty="0">
                          <a:solidFill>
                            <a:schemeClr val="tx1"/>
                          </a:solidFill>
                          <a:effectLst/>
                        </a:rPr>
                        <a:t>Kennzahlen (Wirtschaftlichkeit, Umweltschutz, Emissionsraten, Sozialverträglichkeit), Belastungsgrenzen von Ökosystem und Gesellschaft</a:t>
                      </a:r>
                    </a:p>
                    <a:p>
                      <a:pPr marL="342900" lvl="0" indent="-342900">
                        <a:spcAft>
                          <a:spcPts val="0"/>
                        </a:spcAft>
                        <a:buFont typeface="Symbol"/>
                        <a:buChar char=""/>
                      </a:pPr>
                      <a:r>
                        <a:rPr lang="de-CH" sz="1200" b="0" dirty="0">
                          <a:solidFill>
                            <a:schemeClr val="tx1"/>
                          </a:solidFill>
                          <a:effectLst/>
                        </a:rPr>
                        <a:t>Veränderung von Konsummustern</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68580" marR="68580" marT="0" marB="0">
                    <a:solidFill>
                      <a:schemeClr val="bg1"/>
                    </a:solidFill>
                  </a:tcPr>
                </a:tc>
              </a:tr>
            </a:tbl>
          </a:graphicData>
        </a:graphic>
      </p:graphicFrame>
      <p:sp>
        <p:nvSpPr>
          <p:cNvPr id="11" name="TextBox 10"/>
          <p:cNvSpPr txBox="1"/>
          <p:nvPr/>
        </p:nvSpPr>
        <p:spPr>
          <a:xfrm>
            <a:off x="251520" y="1023119"/>
            <a:ext cx="1624163"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Zielwissen</a:t>
            </a:r>
            <a:endParaRPr lang="de-CH" dirty="0">
              <a:solidFill>
                <a:srgbClr val="C00000"/>
              </a:solidFill>
            </a:endParaRPr>
          </a:p>
        </p:txBody>
      </p:sp>
      <p:sp>
        <p:nvSpPr>
          <p:cNvPr id="12" name="Rechteck 11"/>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963989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14</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6349493"/>
              </p:ext>
            </p:extLst>
          </p:nvPr>
        </p:nvGraphicFramePr>
        <p:xfrm>
          <a:off x="179512" y="1556792"/>
          <a:ext cx="8856984" cy="4754880"/>
        </p:xfrm>
        <a:graphic>
          <a:graphicData uri="http://schemas.openxmlformats.org/drawingml/2006/table">
            <a:tbl>
              <a:tblPr firstRow="1" firstCol="1" bandRow="1">
                <a:tableStyleId>{5C22544A-7EE6-4342-B048-85BDC9FD1C3A}</a:tableStyleId>
              </a:tblPr>
              <a:tblGrid>
                <a:gridCol w="8856984"/>
              </a:tblGrid>
              <a:tr h="4498975">
                <a:tc>
                  <a:txBody>
                    <a:bodyPr/>
                    <a:lstStyle/>
                    <a:p>
                      <a:pPr marL="342900" lvl="0" indent="-342900">
                        <a:spcAft>
                          <a:spcPts val="0"/>
                        </a:spcAft>
                        <a:buFont typeface="Symbol"/>
                        <a:buChar char=""/>
                      </a:pPr>
                      <a:r>
                        <a:rPr lang="de-CH" sz="1200" b="0" dirty="0" err="1">
                          <a:solidFill>
                            <a:schemeClr val="tx1"/>
                          </a:solidFill>
                          <a:effectLst/>
                        </a:rPr>
                        <a:t>Monitoringsysteme</a:t>
                      </a:r>
                      <a:r>
                        <a:rPr lang="de-CH" sz="1200" b="0" dirty="0">
                          <a:solidFill>
                            <a:schemeClr val="tx1"/>
                          </a:solidFill>
                          <a:effectLst/>
                        </a:rPr>
                        <a:t> auf wissenschaftlicher Grundlage</a:t>
                      </a:r>
                    </a:p>
                    <a:p>
                      <a:pPr marL="342900" lvl="0" indent="-342900">
                        <a:spcAft>
                          <a:spcPts val="0"/>
                        </a:spcAft>
                        <a:buFont typeface="Symbol"/>
                        <a:buChar char=""/>
                      </a:pPr>
                      <a:r>
                        <a:rPr lang="de-CH" sz="1200" b="0" dirty="0">
                          <a:solidFill>
                            <a:schemeClr val="tx1"/>
                          </a:solidFill>
                          <a:effectLst/>
                        </a:rPr>
                        <a:t>Zusammenstellung von Umwelt-, sozialen und Wirtschaftsindikatoren bei der Beurteilung der NE</a:t>
                      </a:r>
                    </a:p>
                    <a:p>
                      <a:pPr marL="342900" lvl="0" indent="-342900">
                        <a:spcAft>
                          <a:spcPts val="0"/>
                        </a:spcAft>
                        <a:buFont typeface="Symbol"/>
                        <a:buChar char=""/>
                      </a:pPr>
                      <a:r>
                        <a:rPr lang="de-CH" sz="1200" b="0" dirty="0">
                          <a:solidFill>
                            <a:schemeClr val="tx1"/>
                          </a:solidFill>
                          <a:effectLst/>
                        </a:rPr>
                        <a:t>Entwickeln von entsprechenden </a:t>
                      </a:r>
                      <a:r>
                        <a:rPr lang="de-CH" sz="1200" b="0" dirty="0" err="1">
                          <a:solidFill>
                            <a:schemeClr val="tx1"/>
                          </a:solidFill>
                          <a:effectLst/>
                        </a:rPr>
                        <a:t>Monitoringmethoden</a:t>
                      </a:r>
                      <a:r>
                        <a:rPr lang="de-CH" sz="1200" b="0" dirty="0">
                          <a:solidFill>
                            <a:schemeClr val="tx1"/>
                          </a:solidFill>
                          <a:effectLst/>
                        </a:rPr>
                        <a:t>, Standards</a:t>
                      </a:r>
                    </a:p>
                    <a:p>
                      <a:pPr marL="342900" lvl="0" indent="-342900">
                        <a:spcAft>
                          <a:spcPts val="0"/>
                        </a:spcAft>
                        <a:buFont typeface="Symbol"/>
                        <a:buChar char=""/>
                      </a:pPr>
                      <a:r>
                        <a:rPr lang="de-CH" sz="1200" b="0" dirty="0">
                          <a:solidFill>
                            <a:schemeClr val="tx1"/>
                          </a:solidFill>
                          <a:effectLst/>
                        </a:rPr>
                        <a:t>Entwickeln von Interpretations- und Beurteilungsverfahren</a:t>
                      </a:r>
                    </a:p>
                    <a:p>
                      <a:pPr marL="342900" lvl="0" indent="-342900">
                        <a:spcAft>
                          <a:spcPts val="0"/>
                        </a:spcAft>
                        <a:buFont typeface="Symbol"/>
                        <a:buChar char=""/>
                      </a:pPr>
                      <a:r>
                        <a:rPr lang="de-CH" sz="1200" b="0" dirty="0">
                          <a:solidFill>
                            <a:schemeClr val="tx1"/>
                          </a:solidFill>
                          <a:effectLst/>
                        </a:rPr>
                        <a:t>Modellierung (Klima, Energie, Verbrauch, Transport, Infrastruktur, Bevölkerung etc.), Simulationsmodelle, effiziente Algorithmen, Erstellen von Szenarien</a:t>
                      </a:r>
                    </a:p>
                    <a:p>
                      <a:pPr marL="342900" lvl="0" indent="-342900">
                        <a:spcAft>
                          <a:spcPts val="0"/>
                        </a:spcAft>
                        <a:buFont typeface="Symbol"/>
                        <a:buChar char=""/>
                      </a:pPr>
                      <a:r>
                        <a:rPr lang="de-CH" sz="1200" b="0" dirty="0">
                          <a:solidFill>
                            <a:schemeClr val="tx1"/>
                          </a:solidFill>
                          <a:effectLst/>
                        </a:rPr>
                        <a:t>Prognosen des Fortschritts nachhaltiger Entwicklung, Vorhersage, dynamische Modellierung von Trends, Stabilitätsberechnungen und Modellierungen von Massnahmen gegen Naturkatastrophen, etc.</a:t>
                      </a:r>
                    </a:p>
                    <a:p>
                      <a:pPr marL="342900" lvl="0" indent="-342900">
                        <a:spcAft>
                          <a:spcPts val="0"/>
                        </a:spcAft>
                        <a:buFont typeface="Symbol"/>
                        <a:buChar char=""/>
                      </a:pPr>
                      <a:r>
                        <a:rPr lang="de-CH" sz="1200" b="0" dirty="0">
                          <a:solidFill>
                            <a:schemeClr val="tx1"/>
                          </a:solidFill>
                          <a:effectLst/>
                        </a:rPr>
                        <a:t>Analysen mit lokalspezifischen NE Indikatoren und indigenen Methoden</a:t>
                      </a:r>
                    </a:p>
                    <a:p>
                      <a:pPr marL="342900" lvl="0" indent="-342900">
                        <a:spcAft>
                          <a:spcPts val="0"/>
                        </a:spcAft>
                        <a:buFont typeface="Symbol"/>
                        <a:buChar char=""/>
                      </a:pPr>
                      <a:r>
                        <a:rPr lang="de-CH" sz="1200" b="0" dirty="0">
                          <a:solidFill>
                            <a:schemeClr val="tx1"/>
                          </a:solidFill>
                          <a:effectLst/>
                        </a:rPr>
                        <a:t>Überprüfung der Zielerreichung: Umweltverträglichkeit, Sozialverträglichkeit, Wirtschaftlichkeit</a:t>
                      </a:r>
                    </a:p>
                    <a:p>
                      <a:pPr marL="342900" lvl="0" indent="-342900">
                        <a:spcAft>
                          <a:spcPts val="0"/>
                        </a:spcAft>
                        <a:buFont typeface="Symbol"/>
                        <a:buChar char=""/>
                      </a:pPr>
                      <a:r>
                        <a:rPr lang="de-CH" sz="1200" b="0" dirty="0">
                          <a:solidFill>
                            <a:schemeClr val="tx1"/>
                          </a:solidFill>
                          <a:effectLst/>
                        </a:rPr>
                        <a:t>Ressourcennutzungseffizienz, nachhaltige Technologien</a:t>
                      </a:r>
                    </a:p>
                    <a:p>
                      <a:pPr marL="342900" lvl="0" indent="-342900">
                        <a:spcAft>
                          <a:spcPts val="0"/>
                        </a:spcAft>
                        <a:buFont typeface="Symbol"/>
                        <a:buChar char=""/>
                      </a:pPr>
                      <a:r>
                        <a:rPr lang="de-CH" sz="1200" b="0" dirty="0">
                          <a:solidFill>
                            <a:schemeClr val="tx1"/>
                          </a:solidFill>
                          <a:effectLst/>
                        </a:rPr>
                        <a:t>Optimierung der Pflanzenproduktion, z.B. Entwicklung von Eigenschaften zur Erhöhung der Resistenz bei Klimawandel &amp; Umweltveränderungen</a:t>
                      </a:r>
                    </a:p>
                    <a:p>
                      <a:pPr marL="342900" lvl="0" indent="-342900">
                        <a:spcAft>
                          <a:spcPts val="0"/>
                        </a:spcAft>
                        <a:buFont typeface="Symbol"/>
                        <a:buChar char=""/>
                      </a:pPr>
                      <a:r>
                        <a:rPr lang="de-CH" sz="1200" b="0" dirty="0" smtClean="0">
                          <a:solidFill>
                            <a:schemeClr val="tx1"/>
                          </a:solidFill>
                          <a:effectLst/>
                        </a:rPr>
                        <a:t>Ressourcenschutz; Sanierung kontaminierter Böden durch </a:t>
                      </a:r>
                      <a:r>
                        <a:rPr lang="de-CH" sz="1200" b="0" dirty="0" err="1" smtClean="0">
                          <a:solidFill>
                            <a:schemeClr val="tx1"/>
                          </a:solidFill>
                          <a:effectLst/>
                        </a:rPr>
                        <a:t>Phytoremediation</a:t>
                      </a:r>
                      <a:r>
                        <a:rPr lang="de-CH" sz="1200" b="0" dirty="0" smtClean="0">
                          <a:solidFill>
                            <a:schemeClr val="tx1"/>
                          </a:solidFill>
                          <a:effectLst/>
                        </a:rPr>
                        <a:t>, Regenerierung von Pflanzengesellschaften und Tierarten, Gewässerschutz</a:t>
                      </a:r>
                    </a:p>
                    <a:p>
                      <a:pPr marL="342900" lvl="0" indent="-342900">
                        <a:spcAft>
                          <a:spcPts val="0"/>
                        </a:spcAft>
                        <a:buFont typeface="Symbol"/>
                        <a:buChar char=""/>
                      </a:pPr>
                      <a:r>
                        <a:rPr lang="de-CH" sz="1200" b="0" dirty="0" smtClean="0">
                          <a:solidFill>
                            <a:schemeClr val="tx1"/>
                          </a:solidFill>
                          <a:effectLst/>
                        </a:rPr>
                        <a:t>Gesteine als Energieträger, Verfügbarkeit von nicht erneuerbaren natürlichen Ressourcen</a:t>
                      </a:r>
                    </a:p>
                    <a:p>
                      <a:pPr marL="342900" lvl="0" indent="-342900">
                        <a:spcAft>
                          <a:spcPts val="0"/>
                        </a:spcAft>
                        <a:buFont typeface="Symbol"/>
                        <a:buChar char=""/>
                      </a:pPr>
                      <a:r>
                        <a:rPr lang="de-CH" sz="1200" b="0" dirty="0" smtClean="0">
                          <a:solidFill>
                            <a:schemeClr val="tx1"/>
                          </a:solidFill>
                          <a:effectLst/>
                        </a:rPr>
                        <a:t>NE-relevante </a:t>
                      </a:r>
                      <a:r>
                        <a:rPr lang="de-CH" sz="1200" b="0" dirty="0">
                          <a:solidFill>
                            <a:schemeClr val="tx1"/>
                          </a:solidFill>
                          <a:effectLst/>
                        </a:rPr>
                        <a:t>Technologieentwicklung, Technologien zur Nutzung alternativer Energien, Solar, Wind, Geothermie etc.</a:t>
                      </a:r>
                    </a:p>
                    <a:p>
                      <a:pPr marL="342900" lvl="0" indent="-342900">
                        <a:spcAft>
                          <a:spcPts val="0"/>
                        </a:spcAft>
                        <a:buFont typeface="Symbol"/>
                        <a:buChar char=""/>
                      </a:pPr>
                      <a:r>
                        <a:rPr lang="de-CH" sz="1200" b="0" dirty="0">
                          <a:solidFill>
                            <a:schemeClr val="tx1"/>
                          </a:solidFill>
                          <a:effectLst/>
                        </a:rPr>
                        <a:t>Low-</a:t>
                      </a:r>
                      <a:r>
                        <a:rPr lang="de-CH" sz="1200" b="0" dirty="0" err="1">
                          <a:solidFill>
                            <a:schemeClr val="tx1"/>
                          </a:solidFill>
                          <a:effectLst/>
                        </a:rPr>
                        <a:t>cost</a:t>
                      </a:r>
                      <a:r>
                        <a:rPr lang="de-CH" sz="1200" b="0" dirty="0">
                          <a:solidFill>
                            <a:schemeClr val="tx1"/>
                          </a:solidFill>
                          <a:effectLst/>
                        </a:rPr>
                        <a:t>/</a:t>
                      </a:r>
                      <a:r>
                        <a:rPr lang="de-CH" sz="1200" b="0" dirty="0" err="1">
                          <a:solidFill>
                            <a:schemeClr val="tx1"/>
                          </a:solidFill>
                          <a:effectLst/>
                        </a:rPr>
                        <a:t>high-tech</a:t>
                      </a:r>
                      <a:r>
                        <a:rPr lang="de-CH" sz="1200" b="0" dirty="0">
                          <a:solidFill>
                            <a:schemeClr val="tx1"/>
                          </a:solidFill>
                          <a:effectLst/>
                        </a:rPr>
                        <a:t> Lösungen, Verwendung umweltfreundlicher Materialien</a:t>
                      </a:r>
                    </a:p>
                    <a:p>
                      <a:pPr marL="342900" lvl="0" indent="-342900">
                        <a:spcAft>
                          <a:spcPts val="0"/>
                        </a:spcAft>
                        <a:buFont typeface="Symbol"/>
                        <a:buChar char=""/>
                      </a:pPr>
                      <a:r>
                        <a:rPr lang="de-CH" sz="1200" b="0" dirty="0" smtClean="0">
                          <a:solidFill>
                            <a:schemeClr val="tx1"/>
                          </a:solidFill>
                          <a:effectLst/>
                        </a:rPr>
                        <a:t>Entwicklung </a:t>
                      </a:r>
                      <a:r>
                        <a:rPr lang="de-CH" sz="1200" b="0" dirty="0">
                          <a:solidFill>
                            <a:schemeClr val="tx1"/>
                          </a:solidFill>
                          <a:effectLst/>
                        </a:rPr>
                        <a:t>partizipativer Prozesse, Konsens/Verhandlungslösungen, Koalitionen und Mehrheitsbildung</a:t>
                      </a:r>
                    </a:p>
                    <a:p>
                      <a:pPr marL="342900" lvl="0" indent="-342900">
                        <a:spcAft>
                          <a:spcPts val="0"/>
                        </a:spcAft>
                        <a:buFont typeface="Symbol"/>
                        <a:buChar char=""/>
                      </a:pPr>
                      <a:r>
                        <a:rPr lang="de-CH" sz="1200" b="0" dirty="0">
                          <a:solidFill>
                            <a:schemeClr val="tx1"/>
                          </a:solidFill>
                          <a:effectLst/>
                        </a:rPr>
                        <a:t>Besteuerungssysteme (Energie, Arbeit), monetäre Bewertung von Ökosystemdienstleistungen, Zertifizierungen</a:t>
                      </a:r>
                    </a:p>
                    <a:p>
                      <a:pPr marL="342900" lvl="0" indent="-342900">
                        <a:spcAft>
                          <a:spcPts val="0"/>
                        </a:spcAft>
                        <a:buFont typeface="Symbol"/>
                        <a:buChar char=""/>
                      </a:pPr>
                      <a:r>
                        <a:rPr lang="de-CH" sz="1200" b="0" dirty="0" smtClean="0">
                          <a:solidFill>
                            <a:schemeClr val="tx1"/>
                          </a:solidFill>
                          <a:effectLst/>
                        </a:rPr>
                        <a:t>Historische </a:t>
                      </a:r>
                      <a:r>
                        <a:rPr lang="de-CH" sz="1200" b="0" dirty="0">
                          <a:solidFill>
                            <a:schemeClr val="tx1"/>
                          </a:solidFill>
                          <a:effectLst/>
                        </a:rPr>
                        <a:t>NE Betrachtungen als Bildungsbeitrag</a:t>
                      </a:r>
                    </a:p>
                    <a:p>
                      <a:pPr marL="342900" lvl="0" indent="-342900">
                        <a:spcAft>
                          <a:spcPts val="0"/>
                        </a:spcAft>
                        <a:buFont typeface="Symbol"/>
                        <a:buChar char=""/>
                      </a:pPr>
                      <a:r>
                        <a:rPr lang="de-CH" sz="1200" b="0" dirty="0">
                          <a:solidFill>
                            <a:schemeClr val="tx1"/>
                          </a:solidFill>
                          <a:effectLst/>
                        </a:rPr>
                        <a:t>Vermittlung von Werten, Ethik; Potenziale der Spiritualität für NE einsetzen</a:t>
                      </a:r>
                    </a:p>
                    <a:p>
                      <a:pPr marL="342900" lvl="0" indent="-342900">
                        <a:spcAft>
                          <a:spcPts val="0"/>
                        </a:spcAft>
                        <a:buFont typeface="Symbol"/>
                        <a:buChar char=""/>
                      </a:pPr>
                      <a:r>
                        <a:rPr lang="de-CH" sz="1200" b="0" dirty="0">
                          <a:solidFill>
                            <a:schemeClr val="tx1"/>
                          </a:solidFill>
                          <a:effectLst/>
                        </a:rPr>
                        <a:t>Soziale Lernprozesse, Sensibilisierung für NE, Steigerung des Umweltbewusstseins, Wertewandel, Anreizsysteme</a:t>
                      </a:r>
                    </a:p>
                    <a:p>
                      <a:pPr marL="342900" lvl="0" indent="-342900">
                        <a:spcAft>
                          <a:spcPts val="0"/>
                        </a:spcAft>
                        <a:buFont typeface="Symbol"/>
                        <a:buChar char=""/>
                      </a:pPr>
                      <a:r>
                        <a:rPr lang="de-CH" sz="1200" b="0" dirty="0">
                          <a:solidFill>
                            <a:schemeClr val="tx1"/>
                          </a:solidFill>
                          <a:effectLst/>
                        </a:rPr>
                        <a:t>Migration &amp; Integration (z.B. durch Sport)</a:t>
                      </a:r>
                    </a:p>
                    <a:p>
                      <a:pPr marL="342900" lvl="0" indent="-342900">
                        <a:spcAft>
                          <a:spcPts val="0"/>
                        </a:spcAft>
                        <a:buFont typeface="Symbol"/>
                        <a:buChar char=""/>
                      </a:pPr>
                      <a:r>
                        <a:rPr lang="de-CH" sz="1200" b="0" dirty="0">
                          <a:solidFill>
                            <a:schemeClr val="tx1"/>
                          </a:solidFill>
                          <a:effectLst/>
                        </a:rPr>
                        <a:t>Suffiziente Lebensstile und Konsummuster (reduzierter Ressourcenverbrauch)</a:t>
                      </a:r>
                    </a:p>
                    <a:p>
                      <a:pPr marL="342900" lvl="0" indent="-342900">
                        <a:spcAft>
                          <a:spcPts val="0"/>
                        </a:spcAft>
                        <a:buFont typeface="Symbol"/>
                        <a:buChar char=""/>
                      </a:pPr>
                      <a:r>
                        <a:rPr lang="de-CH" sz="1200" b="0" dirty="0" smtClean="0">
                          <a:solidFill>
                            <a:schemeClr val="tx1"/>
                          </a:solidFill>
                          <a:effectLst/>
                        </a:rPr>
                        <a:t>...</a:t>
                      </a:r>
                      <a:endParaRPr lang="de-CH" sz="1200" b="0" dirty="0">
                        <a:solidFill>
                          <a:schemeClr val="tx1"/>
                        </a:solidFill>
                        <a:effectLst/>
                        <a:latin typeface="Calibri"/>
                        <a:ea typeface="Calibri"/>
                        <a:cs typeface="Times New Roman"/>
                      </a:endParaRPr>
                    </a:p>
                  </a:txBody>
                  <a:tcPr marL="43259" marR="43259" marT="0" marB="0">
                    <a:solidFill>
                      <a:schemeClr val="bg1"/>
                    </a:solidFill>
                  </a:tcPr>
                </a:tc>
              </a:tr>
            </a:tbl>
          </a:graphicData>
        </a:graphic>
      </p:graphicFrame>
      <p:sp>
        <p:nvSpPr>
          <p:cNvPr id="10" name="TextBox 9"/>
          <p:cNvSpPr txBox="1"/>
          <p:nvPr/>
        </p:nvSpPr>
        <p:spPr>
          <a:xfrm>
            <a:off x="251520" y="1023119"/>
            <a:ext cx="3340786"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Transformationswissen</a:t>
            </a:r>
            <a:endParaRPr lang="de-CH" dirty="0">
              <a:solidFill>
                <a:srgbClr val="C00000"/>
              </a:solidFill>
            </a:endParaRPr>
          </a:p>
        </p:txBody>
      </p:sp>
      <p:sp>
        <p:nvSpPr>
          <p:cNvPr id="9" name="Rechteck 8"/>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1"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1648674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15</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936106766"/>
              </p:ext>
            </p:extLst>
          </p:nvPr>
        </p:nvGraphicFramePr>
        <p:xfrm>
          <a:off x="179512" y="1556792"/>
          <a:ext cx="8784976" cy="4572000"/>
        </p:xfrm>
        <a:graphic>
          <a:graphicData uri="http://schemas.openxmlformats.org/drawingml/2006/table">
            <a:tbl>
              <a:tblPr firstRow="1" firstCol="1" bandRow="1">
                <a:tableStyleId>{5C22544A-7EE6-4342-B048-85BDC9FD1C3A}</a:tableStyleId>
              </a:tblPr>
              <a:tblGrid>
                <a:gridCol w="8784976"/>
              </a:tblGrid>
              <a:tr h="4498975">
                <a:tc>
                  <a:txBody>
                    <a:bodyPr/>
                    <a:lstStyle/>
                    <a:p>
                      <a:pPr marL="342900" lvl="0" indent="-342900">
                        <a:spcAft>
                          <a:spcPts val="0"/>
                        </a:spcAft>
                        <a:buFont typeface="Symbol"/>
                        <a:buChar char=""/>
                      </a:pPr>
                      <a:r>
                        <a:rPr lang="de-CH" sz="1200" b="0" dirty="0" smtClean="0">
                          <a:solidFill>
                            <a:schemeClr val="tx1"/>
                          </a:solidFill>
                          <a:effectLst/>
                        </a:rPr>
                        <a:t>Weltweite </a:t>
                      </a:r>
                      <a:r>
                        <a:rPr lang="de-CH" sz="1200" b="0" dirty="0">
                          <a:solidFill>
                            <a:schemeClr val="tx1"/>
                          </a:solidFill>
                          <a:effectLst/>
                        </a:rPr>
                        <a:t>Sprachausbildung breiter Bevölkerungsschichten, Bildungsgrundlage im Süden von der Primarschule bis zum Publikationsniveau der Forschenden stärken</a:t>
                      </a:r>
                    </a:p>
                    <a:p>
                      <a:pPr marL="342900" lvl="0" indent="-342900">
                        <a:spcAft>
                          <a:spcPts val="0"/>
                        </a:spcAft>
                        <a:buFont typeface="Symbol"/>
                        <a:buChar char=""/>
                      </a:pPr>
                      <a:r>
                        <a:rPr lang="de-CH" sz="1200" b="0" dirty="0">
                          <a:solidFill>
                            <a:schemeClr val="tx1"/>
                          </a:solidFill>
                          <a:effectLst/>
                        </a:rPr>
                        <a:t>„</a:t>
                      </a:r>
                      <a:r>
                        <a:rPr lang="de-CH" sz="1200" b="0" dirty="0" err="1">
                          <a:solidFill>
                            <a:schemeClr val="tx1"/>
                          </a:solidFill>
                          <a:effectLst/>
                        </a:rPr>
                        <a:t>Agreed</a:t>
                      </a:r>
                      <a:r>
                        <a:rPr lang="de-CH" sz="1200" b="0" dirty="0">
                          <a:solidFill>
                            <a:schemeClr val="tx1"/>
                          </a:solidFill>
                          <a:effectLst/>
                        </a:rPr>
                        <a:t> </a:t>
                      </a:r>
                      <a:r>
                        <a:rPr lang="de-CH" sz="1200" b="0" dirty="0" err="1">
                          <a:solidFill>
                            <a:schemeClr val="tx1"/>
                          </a:solidFill>
                          <a:effectLst/>
                        </a:rPr>
                        <a:t>language</a:t>
                      </a:r>
                      <a:r>
                        <a:rPr lang="de-CH" sz="1200" b="0" dirty="0">
                          <a:solidFill>
                            <a:schemeClr val="tx1"/>
                          </a:solidFill>
                          <a:effectLst/>
                        </a:rPr>
                        <a:t>“, vereinbarte Termini als Basis für erfolgreiche Verhandlungen, Verständigung, Teamfähigkeit</a:t>
                      </a:r>
                    </a:p>
                    <a:p>
                      <a:pPr marL="342900" lvl="0" indent="-342900">
                        <a:spcAft>
                          <a:spcPts val="0"/>
                        </a:spcAft>
                        <a:buFont typeface="Symbol"/>
                        <a:buChar char=""/>
                      </a:pPr>
                      <a:r>
                        <a:rPr lang="de-CH" sz="1200" b="0" dirty="0">
                          <a:solidFill>
                            <a:schemeClr val="tx1"/>
                          </a:solidFill>
                          <a:effectLst/>
                        </a:rPr>
                        <a:t>Kommunikation, Verhandlung, Argumentation Präsentation, Stimmschulung, Verständliche Vermittlung komplexer Zusammenhänge</a:t>
                      </a:r>
                    </a:p>
                    <a:p>
                      <a:pPr marL="342900" lvl="0" indent="-342900">
                        <a:spcAft>
                          <a:spcPts val="0"/>
                        </a:spcAft>
                        <a:buFont typeface="Symbol"/>
                        <a:buChar char=""/>
                      </a:pPr>
                      <a:r>
                        <a:rPr lang="de-CH" sz="1200" b="0" dirty="0">
                          <a:solidFill>
                            <a:schemeClr val="tx1"/>
                          </a:solidFill>
                          <a:effectLst/>
                        </a:rPr>
                        <a:t>Theater- und Musikbühne als Experimentalraum; Förderung der Wissensgrundlage, Partizipation und Mitsprache in der NE</a:t>
                      </a:r>
                    </a:p>
                    <a:p>
                      <a:pPr marL="342900" lvl="0" indent="-342900">
                        <a:spcAft>
                          <a:spcPts val="0"/>
                        </a:spcAft>
                        <a:buFont typeface="Symbol"/>
                        <a:buChar char=""/>
                      </a:pPr>
                      <a:r>
                        <a:rPr lang="de-CH" sz="1200" b="0" dirty="0">
                          <a:solidFill>
                            <a:schemeClr val="tx1"/>
                          </a:solidFill>
                          <a:effectLst/>
                        </a:rPr>
                        <a:t>Literatur und Medien als Übermittler von Wissen und als Instrumente der Aktivierung, NE als Utopien, fiktive Literatur</a:t>
                      </a:r>
                    </a:p>
                    <a:p>
                      <a:pPr marL="342900" lvl="0" indent="-342900">
                        <a:spcAft>
                          <a:spcPts val="0"/>
                        </a:spcAft>
                        <a:buFont typeface="Symbol"/>
                        <a:buChar char=""/>
                      </a:pPr>
                      <a:r>
                        <a:rPr lang="de-CH" sz="1200" b="0" dirty="0">
                          <a:solidFill>
                            <a:schemeClr val="tx1"/>
                          </a:solidFill>
                          <a:effectLst/>
                        </a:rPr>
                        <a:t>Dichtung als kreative, menschenverbindende Denkschule</a:t>
                      </a:r>
                    </a:p>
                    <a:p>
                      <a:pPr marL="342900" lvl="0" indent="-342900">
                        <a:spcAft>
                          <a:spcPts val="0"/>
                        </a:spcAft>
                        <a:buFont typeface="Symbol"/>
                        <a:buChar char=""/>
                      </a:pPr>
                      <a:r>
                        <a:rPr lang="de-CH" sz="1200" b="0" dirty="0">
                          <a:solidFill>
                            <a:schemeClr val="tx1"/>
                          </a:solidFill>
                          <a:effectLst/>
                        </a:rPr>
                        <a:t>Erschliessung neuer Kommunikationskanäle, Nutzung und </a:t>
                      </a:r>
                      <a:r>
                        <a:rPr lang="de-CH" sz="1200" b="0" dirty="0" err="1">
                          <a:solidFill>
                            <a:schemeClr val="tx1"/>
                          </a:solidFill>
                          <a:effectLst/>
                        </a:rPr>
                        <a:t>Inwertsetzung</a:t>
                      </a:r>
                      <a:r>
                        <a:rPr lang="de-CH" sz="1200" b="0" dirty="0">
                          <a:solidFill>
                            <a:schemeClr val="tx1"/>
                          </a:solidFill>
                          <a:effectLst/>
                        </a:rPr>
                        <a:t> neuer Medien</a:t>
                      </a:r>
                    </a:p>
                    <a:p>
                      <a:pPr marL="342900" lvl="0" indent="-342900">
                        <a:spcAft>
                          <a:spcPts val="0"/>
                        </a:spcAft>
                        <a:buFont typeface="Symbol"/>
                        <a:buChar char=""/>
                      </a:pPr>
                      <a:r>
                        <a:rPr lang="de-CH" sz="1200" b="0" dirty="0">
                          <a:solidFill>
                            <a:schemeClr val="tx1"/>
                          </a:solidFill>
                          <a:effectLst/>
                        </a:rPr>
                        <a:t>Informationsfilterung und -verbreitung, Wissensaufbereitung, Informatik und Kommunikation</a:t>
                      </a:r>
                    </a:p>
                    <a:p>
                      <a:pPr marL="342900" lvl="0" indent="-342900">
                        <a:spcAft>
                          <a:spcPts val="0"/>
                        </a:spcAft>
                        <a:buFont typeface="Symbol"/>
                        <a:buChar char=""/>
                      </a:pPr>
                      <a:r>
                        <a:rPr lang="de-CH" sz="1200" b="0" dirty="0">
                          <a:solidFill>
                            <a:schemeClr val="tx1"/>
                          </a:solidFill>
                          <a:effectLst/>
                        </a:rPr>
                        <a:t>Verbesserte Wissenschaftskommunikation (insbesondere ein verbesserter Zugang zu Wissen im Süden)</a:t>
                      </a:r>
                    </a:p>
                    <a:p>
                      <a:pPr marL="342900" lvl="0" indent="-342900">
                        <a:spcAft>
                          <a:spcPts val="0"/>
                        </a:spcAft>
                        <a:buFont typeface="Symbol"/>
                        <a:buChar char=""/>
                      </a:pPr>
                      <a:r>
                        <a:rPr lang="de-CH" sz="1200" b="0" dirty="0">
                          <a:solidFill>
                            <a:schemeClr val="tx1"/>
                          </a:solidFill>
                          <a:effectLst/>
                        </a:rPr>
                        <a:t>Kommunikationstechnologie, Zugang zu verständlicher Info, Nord-Süd Vernetzung, Kommunikationsstrategien</a:t>
                      </a:r>
                    </a:p>
                    <a:p>
                      <a:pPr marL="342900" lvl="0" indent="-342900">
                        <a:spcAft>
                          <a:spcPts val="0"/>
                        </a:spcAft>
                        <a:buFont typeface="Symbol"/>
                        <a:buChar char=""/>
                      </a:pPr>
                      <a:r>
                        <a:rPr lang="de-CH" sz="1200" b="0" dirty="0">
                          <a:solidFill>
                            <a:schemeClr val="tx1"/>
                          </a:solidFill>
                          <a:effectLst/>
                        </a:rPr>
                        <a:t>Ausbildung in lösungsorientierter Inter- und </a:t>
                      </a:r>
                      <a:r>
                        <a:rPr lang="de-CH" sz="1200" b="0" dirty="0" err="1">
                          <a:solidFill>
                            <a:schemeClr val="tx1"/>
                          </a:solidFill>
                          <a:effectLst/>
                        </a:rPr>
                        <a:t>Transdisziplinarität</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Motivation </a:t>
                      </a:r>
                      <a:r>
                        <a:rPr lang="de-CH" sz="1200" b="0" dirty="0" smtClean="0">
                          <a:solidFill>
                            <a:schemeClr val="tx1"/>
                          </a:solidFill>
                          <a:effectLst/>
                        </a:rPr>
                        <a:t>der </a:t>
                      </a:r>
                      <a:r>
                        <a:rPr lang="de-CH" sz="1200" b="0" dirty="0">
                          <a:solidFill>
                            <a:schemeClr val="tx1"/>
                          </a:solidFill>
                          <a:effectLst/>
                        </a:rPr>
                        <a:t>Einzelnen und der Gesellschaft zum Engagement für NE, Akzeptanz für die Senkung des Lebensstandards in Industrieländern</a:t>
                      </a:r>
                    </a:p>
                    <a:p>
                      <a:pPr marL="342900" lvl="0" indent="-342900" algn="l" defTabSz="457200" rtl="0" eaLnBrk="1" latinLnBrk="0" hangingPunct="1">
                        <a:spcAft>
                          <a:spcPts val="0"/>
                        </a:spcAft>
                        <a:buFont typeface="Symbol"/>
                        <a:buChar char=""/>
                      </a:pPr>
                      <a:r>
                        <a:rPr lang="de-CH" sz="1200" b="0" dirty="0" smtClean="0">
                          <a:solidFill>
                            <a:schemeClr val="tx1"/>
                          </a:solidFill>
                          <a:effectLst/>
                        </a:rPr>
                        <a:t>Stärkung des </a:t>
                      </a:r>
                      <a:r>
                        <a:rPr lang="de-CH" sz="1200" b="0" dirty="0" err="1">
                          <a:solidFill>
                            <a:schemeClr val="tx1"/>
                          </a:solidFill>
                          <a:effectLst/>
                        </a:rPr>
                        <a:t>One-Health</a:t>
                      </a:r>
                      <a:r>
                        <a:rPr lang="de-CH" sz="1200" b="0" dirty="0">
                          <a:solidFill>
                            <a:schemeClr val="tx1"/>
                          </a:solidFill>
                          <a:effectLst/>
                        </a:rPr>
                        <a:t> Konzeptes (kombinierte menschliche und Tiergesundheit) in Gebieten mit nomadischer und </a:t>
                      </a:r>
                      <a:r>
                        <a:rPr lang="de-CH" sz="1200" b="0" kern="1200" dirty="0">
                          <a:solidFill>
                            <a:schemeClr val="tx1"/>
                          </a:solidFill>
                          <a:effectLst/>
                          <a:latin typeface="+mn-lt"/>
                          <a:ea typeface="+mn-ea"/>
                          <a:cs typeface="+mn-cs"/>
                        </a:rPr>
                        <a:t>sesshafter Bevölkerung</a:t>
                      </a: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de-CH" sz="1200" b="0" kern="1200" dirty="0" smtClean="0">
                          <a:solidFill>
                            <a:schemeClr val="tx1"/>
                          </a:solidFill>
                          <a:effectLst/>
                          <a:latin typeface="+mn-lt"/>
                          <a:ea typeface="+mn-ea"/>
                          <a:cs typeface="+mn-cs"/>
                        </a:rPr>
                        <a:t>Migration und Integration (z.B. durch Sport)</a:t>
                      </a:r>
                    </a:p>
                    <a:p>
                      <a:pPr marL="342900" lvl="0" indent="-342900" algn="l" defTabSz="457200" rtl="0" eaLnBrk="1" latinLnBrk="0" hangingPunct="1">
                        <a:spcAft>
                          <a:spcPts val="0"/>
                        </a:spcAft>
                        <a:buFont typeface="Symbol"/>
                        <a:buChar char=""/>
                      </a:pPr>
                      <a:r>
                        <a:rPr lang="de-CH" sz="1200" b="0" kern="1200" dirty="0" smtClean="0">
                          <a:solidFill>
                            <a:schemeClr val="tx1"/>
                          </a:solidFill>
                          <a:effectLst/>
                          <a:latin typeface="+mn-lt"/>
                          <a:ea typeface="+mn-ea"/>
                          <a:cs typeface="+mn-cs"/>
                        </a:rPr>
                        <a:t>Alternative </a:t>
                      </a:r>
                      <a:r>
                        <a:rPr lang="de-CH" sz="1200" b="0" dirty="0">
                          <a:solidFill>
                            <a:schemeClr val="tx1"/>
                          </a:solidFill>
                          <a:effectLst/>
                        </a:rPr>
                        <a:t>Wirtschaftssysteme, gesetzliche Regelungen, Lenkungsabgaben, Marktregulierungen, Anreizsysteme</a:t>
                      </a:r>
                    </a:p>
                    <a:p>
                      <a:pPr marL="342900" lvl="0" indent="-342900">
                        <a:spcAft>
                          <a:spcPts val="0"/>
                        </a:spcAft>
                        <a:buFont typeface="Symbol"/>
                        <a:buChar char=""/>
                      </a:pPr>
                      <a:r>
                        <a:rPr lang="de-CH" sz="1200" b="0" dirty="0">
                          <a:solidFill>
                            <a:schemeClr val="tx1"/>
                          </a:solidFill>
                          <a:effectLst/>
                        </a:rPr>
                        <a:t>Umwelttechnische, soziale und wirtschaftliche Innovationen mit Potenzial zur Förderung der NE</a:t>
                      </a:r>
                    </a:p>
                    <a:p>
                      <a:pPr marL="342900" lvl="0" indent="-342900">
                        <a:spcAft>
                          <a:spcPts val="0"/>
                        </a:spcAft>
                        <a:buFont typeface="Symbol"/>
                        <a:buChar char=""/>
                      </a:pPr>
                      <a:r>
                        <a:rPr lang="de-CH" sz="1200" b="0" dirty="0">
                          <a:solidFill>
                            <a:schemeClr val="tx1"/>
                          </a:solidFill>
                          <a:effectLst/>
                        </a:rPr>
                        <a:t>Arbeitsmodelle mit fairen Löhne, Arbeitsbedingungen, unternehmerische Alternativen, nachhaltige Geschäftsprozesse</a:t>
                      </a:r>
                    </a:p>
                    <a:p>
                      <a:pPr marL="342900" lvl="0" indent="-342900">
                        <a:spcAft>
                          <a:spcPts val="0"/>
                        </a:spcAft>
                        <a:buFont typeface="Symbol"/>
                        <a:buChar char=""/>
                      </a:pPr>
                      <a:r>
                        <a:rPr lang="de-CH" sz="1200" b="0" dirty="0">
                          <a:solidFill>
                            <a:schemeClr val="tx1"/>
                          </a:solidFill>
                          <a:effectLst/>
                        </a:rPr>
                        <a:t>Adaptive Management, Change Management, Personalmanagement, Führungsstile</a:t>
                      </a:r>
                    </a:p>
                    <a:p>
                      <a:pPr marL="342900" lvl="0" indent="-342900">
                        <a:spcAft>
                          <a:spcPts val="0"/>
                        </a:spcAft>
                        <a:buFont typeface="Symbol"/>
                        <a:buChar char=""/>
                      </a:pPr>
                      <a:r>
                        <a:rPr lang="de-CH" sz="1200" b="0" dirty="0">
                          <a:solidFill>
                            <a:schemeClr val="tx1"/>
                          </a:solidFill>
                          <a:effectLst/>
                        </a:rPr>
                        <a:t>Umsetzung von Vorsorge-/ Verursacherprinzip</a:t>
                      </a:r>
                    </a:p>
                    <a:p>
                      <a:pPr marL="342900" lvl="0" indent="-342900">
                        <a:spcAft>
                          <a:spcPts val="0"/>
                        </a:spcAft>
                        <a:buFont typeface="Symbol"/>
                        <a:buChar char=""/>
                      </a:pPr>
                      <a:r>
                        <a:rPr lang="de-CH" sz="1200" b="0" dirty="0">
                          <a:solidFill>
                            <a:schemeClr val="tx1"/>
                          </a:solidFill>
                          <a:effectLst/>
                        </a:rPr>
                        <a:t>Nachhaltiges Eventmanagement, Sporttourismus</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43259" marR="43259" marT="0" marB="0">
                    <a:solidFill>
                      <a:schemeClr val="bg1"/>
                    </a:solidFill>
                  </a:tcPr>
                </a:tc>
              </a:tr>
            </a:tbl>
          </a:graphicData>
        </a:graphic>
      </p:graphicFrame>
      <p:sp>
        <p:nvSpPr>
          <p:cNvPr id="12" name="TextBox 11"/>
          <p:cNvSpPr txBox="1"/>
          <p:nvPr/>
        </p:nvSpPr>
        <p:spPr>
          <a:xfrm>
            <a:off x="251520" y="1023119"/>
            <a:ext cx="3340786"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Transformationswissen</a:t>
            </a:r>
            <a:endParaRPr lang="de-CH" dirty="0">
              <a:solidFill>
                <a:srgbClr val="C00000"/>
              </a:solidFill>
            </a:endParaRPr>
          </a:p>
        </p:txBody>
      </p:sp>
      <p:sp>
        <p:nvSpPr>
          <p:cNvPr id="10" name="Rechteck 9"/>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908310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02629869"/>
              </p:ext>
            </p:extLst>
          </p:nvPr>
        </p:nvGraphicFramePr>
        <p:xfrm>
          <a:off x="467544" y="5345008"/>
          <a:ext cx="8208912" cy="1050424"/>
        </p:xfrm>
        <a:graphic>
          <a:graphicData uri="http://schemas.openxmlformats.org/drawingml/2006/table">
            <a:tbl>
              <a:tblPr firstRow="1" bandRow="1">
                <a:tableStyleId>{5C22544A-7EE6-4342-B048-85BDC9FD1C3A}</a:tableStyleId>
              </a:tblPr>
              <a:tblGrid>
                <a:gridCol w="2419473"/>
                <a:gridCol w="1929813"/>
                <a:gridCol w="1929813"/>
                <a:gridCol w="1929813"/>
              </a:tblGrid>
              <a:tr h="5322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sz="1400" b="0" dirty="0" smtClean="0">
                          <a:solidFill>
                            <a:schemeClr val="tx1"/>
                          </a:solidFill>
                        </a:rPr>
                        <a:t>Rychen </a:t>
                      </a:r>
                      <a:r>
                        <a:rPr lang="de-CH" sz="1400" b="0" dirty="0" smtClean="0">
                          <a:solidFill>
                            <a:schemeClr val="tx1"/>
                          </a:solidFill>
                        </a:rPr>
                        <a:t>und </a:t>
                      </a:r>
                      <a:r>
                        <a:rPr lang="de-CH" sz="1400" b="0" dirty="0" err="1" smtClean="0">
                          <a:solidFill>
                            <a:schemeClr val="tx1"/>
                          </a:solidFill>
                        </a:rPr>
                        <a:t>Salganik</a:t>
                      </a:r>
                      <a:r>
                        <a:rPr lang="de-CH" sz="1400" b="0" dirty="0" smtClean="0">
                          <a:solidFill>
                            <a:schemeClr val="tx1"/>
                          </a:solidFill>
                        </a:rPr>
                        <a:t> </a:t>
                      </a:r>
                      <a:r>
                        <a:rPr lang="de-CH" sz="1400" b="0" dirty="0" smtClean="0">
                          <a:solidFill>
                            <a:schemeClr val="tx1"/>
                          </a:solidFill>
                        </a:rPr>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Wissen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Fertigkeiten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Einstellungen &amp; Wertvorstellungen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sz="1400" b="0" dirty="0" err="1" smtClean="0">
                          <a:solidFill>
                            <a:schemeClr val="tx1"/>
                          </a:solidFill>
                        </a:rPr>
                        <a:t>Schubiger</a:t>
                      </a:r>
                      <a:r>
                        <a:rPr lang="de-CH" sz="1400" b="0" dirty="0" smtClean="0">
                          <a:solidFill>
                            <a:schemeClr val="tx1"/>
                          </a:solidFill>
                        </a:rPr>
                        <a:t> 2013</a:t>
                      </a:r>
                    </a:p>
                    <a:p>
                      <a:endParaRPr lang="de-CH"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Wissen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Können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Wollen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709" b="5118"/>
          <a:stretch/>
        </p:blipFill>
        <p:spPr>
          <a:xfrm>
            <a:off x="2483767" y="1556792"/>
            <a:ext cx="4038891" cy="3341813"/>
          </a:xfrm>
          <a:prstGeom prst="rect">
            <a:avLst/>
          </a:prstGeom>
        </p:spPr>
      </p:pic>
      <p:sp>
        <p:nvSpPr>
          <p:cNvPr id="2" name="Slide Number Placeholder 1"/>
          <p:cNvSpPr>
            <a:spLocks noGrp="1"/>
          </p:cNvSpPr>
          <p:nvPr>
            <p:ph type="sldNum" sz="quarter" idx="12"/>
          </p:nvPr>
        </p:nvSpPr>
        <p:spPr/>
        <p:txBody>
          <a:bodyPr/>
          <a:lstStyle/>
          <a:p>
            <a:fld id="{5DCECA37-7FCC-45D4-BAD6-B8760F7664F4}" type="slidenum">
              <a:rPr lang="de-CH" smtClean="0"/>
              <a:pPr/>
              <a:t>16</a:t>
            </a:fld>
            <a:endParaRPr lang="de-CH" sz="1400"/>
          </a:p>
        </p:txBody>
      </p:sp>
      <p:sp>
        <p:nvSpPr>
          <p:cNvPr id="4" name="Rectangle 3"/>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Kompetenzen</a:t>
            </a:r>
            <a:endParaRPr lang="de-CH" altLang="en-US" sz="1800" dirty="0">
              <a:solidFill>
                <a:srgbClr val="336699"/>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197" y="4473355"/>
            <a:ext cx="1884683" cy="61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587" y="3580967"/>
            <a:ext cx="2771885" cy="96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2627468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140968"/>
            <a:ext cx="317957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5DCECA37-7FCC-45D4-BAD6-B8760F7664F4}" type="slidenum">
              <a:rPr lang="de-CH" smtClean="0"/>
              <a:pPr/>
              <a:t>17</a:t>
            </a:fld>
            <a:endParaRPr lang="de-CH" sz="1400"/>
          </a:p>
        </p:txBody>
      </p:sp>
      <p:sp>
        <p:nvSpPr>
          <p:cNvPr id="5" name="Rectangle 4"/>
          <p:cNvSpPr/>
          <p:nvPr/>
        </p:nvSpPr>
        <p:spPr>
          <a:xfrm>
            <a:off x="395536" y="1574790"/>
            <a:ext cx="8352928" cy="4031873"/>
          </a:xfrm>
          <a:prstGeom prst="rect">
            <a:avLst/>
          </a:prstGeom>
        </p:spPr>
        <p:txBody>
          <a:bodyPr wrap="square">
            <a:spAutoFit/>
          </a:bodyPr>
          <a:lstStyle/>
          <a:p>
            <a:pPr marL="285750" indent="-285750">
              <a:spcAft>
                <a:spcPts val="600"/>
              </a:spcAft>
              <a:buFont typeface="Wingdings" panose="05000000000000000000" pitchFamily="2" charset="2"/>
              <a:buChar char="Ø"/>
            </a:pPr>
            <a:r>
              <a:rPr lang="de-CH" sz="1800" dirty="0" smtClean="0">
                <a:solidFill>
                  <a:srgbClr val="C00000"/>
                </a:solidFill>
              </a:rPr>
              <a:t>Wissen</a:t>
            </a:r>
            <a:r>
              <a:rPr lang="de-CH" sz="1800" dirty="0" smtClean="0"/>
              <a:t> und </a:t>
            </a:r>
            <a:r>
              <a:rPr lang="de-CH" sz="1800" dirty="0" smtClean="0">
                <a:solidFill>
                  <a:srgbClr val="C00000"/>
                </a:solidFill>
              </a:rPr>
              <a:t>Können</a:t>
            </a:r>
            <a:r>
              <a:rPr lang="de-CH" sz="1800" dirty="0" smtClean="0"/>
              <a:t> werden im Rahmen von Lehrveranstaltungen aufgebaut und überprüft</a:t>
            </a:r>
          </a:p>
          <a:p>
            <a:pPr marL="285750" indent="-285750">
              <a:spcAft>
                <a:spcPts val="600"/>
              </a:spcAft>
              <a:buFont typeface="Wingdings" panose="05000000000000000000" pitchFamily="2" charset="2"/>
              <a:buChar char="Ø"/>
            </a:pPr>
            <a:r>
              <a:rPr lang="de-CH" sz="1800" dirty="0" smtClean="0">
                <a:solidFill>
                  <a:srgbClr val="C00000"/>
                </a:solidFill>
              </a:rPr>
              <a:t>Wollen</a:t>
            </a:r>
            <a:r>
              <a:rPr lang="de-CH" sz="1800" dirty="0" smtClean="0"/>
              <a:t> manifestiert sich oft ausserhalb oder erst nach der Ausbildung</a:t>
            </a:r>
          </a:p>
          <a:p>
            <a:pPr marL="285750" indent="-285750">
              <a:spcAft>
                <a:spcPts val="600"/>
              </a:spcAft>
              <a:buFont typeface="Wingdings" panose="05000000000000000000" pitchFamily="2" charset="2"/>
              <a:buChar char="Ø"/>
            </a:pPr>
            <a:r>
              <a:rPr lang="de-CH" sz="1800" dirty="0" smtClean="0">
                <a:solidFill>
                  <a:srgbClr val="C00000"/>
                </a:solidFill>
              </a:rPr>
              <a:t>Wollen</a:t>
            </a:r>
            <a:r>
              <a:rPr lang="de-CH" sz="1800" dirty="0" smtClean="0"/>
              <a:t> kann in </a:t>
            </a:r>
            <a:r>
              <a:rPr lang="de-CH" sz="1800" dirty="0"/>
              <a:t>einer Lehrveranstaltung </a:t>
            </a:r>
            <a:r>
              <a:rPr lang="de-CH" sz="1800" dirty="0" smtClean="0"/>
              <a:t>aber </a:t>
            </a:r>
            <a:r>
              <a:rPr lang="de-CH" sz="1800" dirty="0"/>
              <a:t>stimuliert </a:t>
            </a:r>
            <a:r>
              <a:rPr lang="de-CH" sz="1800" dirty="0" smtClean="0"/>
              <a:t>werden:</a:t>
            </a:r>
          </a:p>
          <a:p>
            <a:pPr marL="742950" lvl="1" indent="-285750">
              <a:spcAft>
                <a:spcPts val="600"/>
              </a:spcAft>
              <a:buFont typeface="Wingdings" panose="05000000000000000000" pitchFamily="2" charset="2"/>
              <a:buChar char="Ø"/>
            </a:pPr>
            <a:r>
              <a:rPr lang="de-CH" sz="1600" dirty="0" smtClean="0"/>
              <a:t>Systemwissen aufbauen, z.B.</a:t>
            </a:r>
            <a:br>
              <a:rPr lang="de-CH" sz="1600" dirty="0" smtClean="0"/>
            </a:br>
            <a:r>
              <a:rPr lang="de-CH" sz="1600" dirty="0" smtClean="0"/>
              <a:t>nicht-nachhaltige Entwicklungen aufzeigen</a:t>
            </a:r>
          </a:p>
          <a:p>
            <a:pPr marL="742950" lvl="1" indent="-285750">
              <a:spcAft>
                <a:spcPts val="600"/>
              </a:spcAft>
              <a:buFont typeface="Wingdings" panose="05000000000000000000" pitchFamily="2" charset="2"/>
              <a:buChar char="Ø"/>
            </a:pPr>
            <a:r>
              <a:rPr lang="de-CH" sz="1600" dirty="0" smtClean="0"/>
              <a:t>Betroffenheit auslösen, z.B. </a:t>
            </a:r>
          </a:p>
          <a:p>
            <a:pPr marL="742950" lvl="1" indent="-285750">
              <a:spcAft>
                <a:spcPts val="600"/>
              </a:spcAft>
              <a:buFont typeface="Wingdings" panose="05000000000000000000" pitchFamily="2" charset="2"/>
              <a:buChar char="Ø"/>
            </a:pPr>
            <a:r>
              <a:rPr lang="de-CH" sz="1600" dirty="0" smtClean="0"/>
              <a:t>Verantwortungsbewusstsein fördern</a:t>
            </a:r>
            <a:br>
              <a:rPr lang="de-CH" sz="1600" dirty="0" smtClean="0"/>
            </a:br>
            <a:r>
              <a:rPr lang="de-CH" sz="1600" dirty="0" smtClean="0"/>
              <a:t>(ich </a:t>
            </a:r>
            <a:r>
              <a:rPr lang="de-CH" sz="1600" dirty="0"/>
              <a:t>will selbst etwas tun</a:t>
            </a:r>
            <a:r>
              <a:rPr lang="de-CH" sz="1600" dirty="0" smtClean="0"/>
              <a:t>)</a:t>
            </a:r>
          </a:p>
          <a:p>
            <a:pPr marL="742950" lvl="1" indent="-285750">
              <a:spcAft>
                <a:spcPts val="600"/>
              </a:spcAft>
              <a:buFont typeface="Wingdings" panose="05000000000000000000" pitchFamily="2" charset="2"/>
              <a:buChar char="Ø"/>
            </a:pPr>
            <a:r>
              <a:rPr lang="de-CH" sz="1600" dirty="0" smtClean="0"/>
              <a:t>Realistische Handlungsoptionen</a:t>
            </a:r>
            <a:br>
              <a:rPr lang="de-CH" sz="1600" dirty="0" smtClean="0"/>
            </a:br>
            <a:r>
              <a:rPr lang="de-CH" sz="1600" dirty="0" smtClean="0"/>
              <a:t>aufzeigen und entwickeln</a:t>
            </a:r>
            <a:endParaRPr lang="de-CH" sz="1600" dirty="0"/>
          </a:p>
          <a:p>
            <a:pPr marL="285750" indent="-285750">
              <a:spcAft>
                <a:spcPts val="600"/>
              </a:spcAft>
              <a:buFont typeface="Wingdings" panose="05000000000000000000" pitchFamily="2" charset="2"/>
              <a:buChar char="Ø"/>
            </a:pPr>
            <a:endParaRPr lang="de-CH" sz="1600" dirty="0"/>
          </a:p>
          <a:p>
            <a:pPr marL="285750" indent="-285750">
              <a:spcAft>
                <a:spcPts val="600"/>
              </a:spcAft>
              <a:buFont typeface="Wingdings" panose="05000000000000000000" pitchFamily="2" charset="2"/>
              <a:buChar char="Ø"/>
            </a:pPr>
            <a:endParaRPr lang="de-CH" sz="1600" dirty="0" smtClean="0"/>
          </a:p>
        </p:txBody>
      </p:sp>
      <p:sp>
        <p:nvSpPr>
          <p:cNvPr id="4" name="Rechteck 3"/>
          <p:cNvSpPr/>
          <p:nvPr/>
        </p:nvSpPr>
        <p:spPr>
          <a:xfrm>
            <a:off x="117078" y="6525344"/>
            <a:ext cx="4572000" cy="276999"/>
          </a:xfrm>
          <a:prstGeom prst="rect">
            <a:avLst/>
          </a:prstGeom>
        </p:spPr>
        <p:txBody>
          <a:bodyPr>
            <a:spAutoFit/>
          </a:bodyPr>
          <a:lstStyle/>
          <a:p>
            <a:r>
              <a:rPr lang="de-CH" sz="1200" dirty="0" err="1" smtClean="0"/>
              <a:t>Haversath</a:t>
            </a:r>
            <a:r>
              <a:rPr lang="de-CH" sz="1200" dirty="0" smtClean="0"/>
              <a:t> 2012; </a:t>
            </a:r>
            <a:r>
              <a:rPr lang="de-CH" sz="1200" dirty="0" err="1"/>
              <a:t>Schubiger</a:t>
            </a:r>
            <a:r>
              <a:rPr lang="de-CH" sz="1200" dirty="0"/>
              <a:t> </a:t>
            </a:r>
            <a:r>
              <a:rPr lang="de-CH" sz="1200" dirty="0" smtClean="0"/>
              <a:t>2013;   Graphik: K Herweg</a:t>
            </a:r>
            <a:endParaRPr lang="de-CH" sz="1200" dirty="0"/>
          </a:p>
        </p:txBody>
      </p:sp>
      <p:sp>
        <p:nvSpPr>
          <p:cNvPr id="7" name="Rectangle 3"/>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Kompetenzen</a:t>
            </a:r>
            <a:endParaRPr lang="de-CH" altLang="en-US" sz="1800" dirty="0">
              <a:solidFill>
                <a:srgbClr val="336699"/>
              </a:solidFill>
            </a:endParaRPr>
          </a:p>
        </p:txBody>
      </p:sp>
    </p:spTree>
    <p:extLst>
      <p:ext uri="{BB962C8B-B14F-4D97-AF65-F5344CB8AC3E}">
        <p14:creationId xmlns:p14="http://schemas.microsoft.com/office/powerpoint/2010/main" val="834387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
            <a:ext cx="9137104"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8" name="Rectangle 7"/>
          <p:cNvSpPr/>
          <p:nvPr/>
        </p:nvSpPr>
        <p:spPr bwMode="auto">
          <a:xfrm>
            <a:off x="0" y="0"/>
            <a:ext cx="8748464"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18</a:t>
            </a:fld>
            <a:endParaRPr lang="de-CH" sz="1400"/>
          </a:p>
        </p:txBody>
      </p:sp>
      <p:graphicFrame>
        <p:nvGraphicFramePr>
          <p:cNvPr id="7" name="Table 6"/>
          <p:cNvGraphicFramePr>
            <a:graphicFrameLocks noGrp="1"/>
          </p:cNvGraphicFramePr>
          <p:nvPr>
            <p:extLst>
              <p:ext uri="{D42A27DB-BD31-4B8C-83A1-F6EECF244321}">
                <p14:modId xmlns:p14="http://schemas.microsoft.com/office/powerpoint/2010/main" val="3854701322"/>
              </p:ext>
            </p:extLst>
          </p:nvPr>
        </p:nvGraphicFramePr>
        <p:xfrm>
          <a:off x="179513" y="568032"/>
          <a:ext cx="8712968" cy="6140192"/>
        </p:xfrm>
        <a:graphic>
          <a:graphicData uri="http://schemas.openxmlformats.org/drawingml/2006/table">
            <a:tbl>
              <a:tblPr firstRow="1" firstCol="1" bandRow="1">
                <a:tableStyleId>{5C22544A-7EE6-4342-B048-85BDC9FD1C3A}</a:tableStyleId>
              </a:tblPr>
              <a:tblGrid>
                <a:gridCol w="780408"/>
                <a:gridCol w="2259898"/>
                <a:gridCol w="5672662"/>
              </a:tblGrid>
              <a:tr h="288032">
                <a:tc>
                  <a:txBody>
                    <a:bodyPr/>
                    <a:lstStyle/>
                    <a:p>
                      <a:pPr>
                        <a:lnSpc>
                          <a:spcPct val="100000"/>
                        </a:lnSpc>
                        <a:spcAft>
                          <a:spcPts val="0"/>
                        </a:spcAft>
                      </a:pPr>
                      <a:r>
                        <a:rPr lang="de-CH" sz="1200" kern="50" dirty="0">
                          <a:effectLst/>
                        </a:rPr>
                        <a:t> </a:t>
                      </a:r>
                      <a:endParaRPr lang="de-CH" sz="1200" dirty="0">
                        <a:effectLst/>
                        <a:latin typeface="Calibri"/>
                        <a:ea typeface="MS Mincho"/>
                        <a:cs typeface="Times New Roman"/>
                      </a:endParaRPr>
                    </a:p>
                  </a:txBody>
                  <a:tcPr marL="50299" marR="50299" marT="0" marB="0">
                    <a:solidFill>
                      <a:srgbClr val="336699"/>
                    </a:solidFill>
                  </a:tcPr>
                </a:tc>
                <a:tc>
                  <a:txBody>
                    <a:bodyPr/>
                    <a:lstStyle/>
                    <a:p>
                      <a:pPr>
                        <a:lnSpc>
                          <a:spcPct val="100000"/>
                        </a:lnSpc>
                        <a:spcAft>
                          <a:spcPts val="0"/>
                        </a:spcAft>
                      </a:pPr>
                      <a:r>
                        <a:rPr lang="de-CH" sz="1200" kern="50" dirty="0">
                          <a:effectLst/>
                        </a:rPr>
                        <a:t>Art der Kompetenzen</a:t>
                      </a:r>
                      <a:endParaRPr lang="de-CH" sz="1200" dirty="0">
                        <a:effectLst/>
                        <a:latin typeface="Calibri"/>
                        <a:ea typeface="MS Mincho"/>
                        <a:cs typeface="Times New Roman"/>
                      </a:endParaRPr>
                    </a:p>
                  </a:txBody>
                  <a:tcPr marL="50299" marR="50299" marT="0" marB="0">
                    <a:solidFill>
                      <a:srgbClr val="336699"/>
                    </a:solidFill>
                  </a:tcPr>
                </a:tc>
                <a:tc>
                  <a:txBody>
                    <a:bodyPr/>
                    <a:lstStyle/>
                    <a:p>
                      <a:pPr>
                        <a:lnSpc>
                          <a:spcPct val="100000"/>
                        </a:lnSpc>
                        <a:spcAft>
                          <a:spcPts val="0"/>
                        </a:spcAft>
                      </a:pPr>
                      <a:r>
                        <a:rPr lang="de-CH" sz="1200" kern="50" dirty="0">
                          <a:effectLst/>
                        </a:rPr>
                        <a:t>Beispiele</a:t>
                      </a:r>
                      <a:endParaRPr lang="de-CH" sz="1200" dirty="0">
                        <a:effectLst/>
                        <a:latin typeface="Calibri"/>
                        <a:ea typeface="MS Mincho"/>
                        <a:cs typeface="Times New Roman"/>
                      </a:endParaRPr>
                    </a:p>
                  </a:txBody>
                  <a:tcPr marL="50299" marR="50299" marT="0" marB="0">
                    <a:solidFill>
                      <a:srgbClr val="336699"/>
                    </a:solidFill>
                  </a:tcPr>
                </a:tc>
              </a:tr>
              <a:tr h="642711">
                <a:tc>
                  <a:txBody>
                    <a:bodyPr/>
                    <a:lstStyle/>
                    <a:p>
                      <a:pPr marL="71755" marR="71755" algn="ctr">
                        <a:lnSpc>
                          <a:spcPct val="100000"/>
                        </a:lnSpc>
                        <a:spcAft>
                          <a:spcPts val="0"/>
                        </a:spcAft>
                      </a:pPr>
                      <a:r>
                        <a:rPr lang="de-CH" sz="1200" kern="50" dirty="0" err="1" smtClean="0">
                          <a:solidFill>
                            <a:srgbClr val="336699"/>
                          </a:solidFill>
                          <a:effectLst/>
                        </a:rPr>
                        <a:t>Fachkompe-tenzen</a:t>
                      </a:r>
                      <a:endParaRPr lang="de-CH" sz="1200" dirty="0">
                        <a:solidFill>
                          <a:srgbClr val="336699"/>
                        </a:solidFill>
                        <a:effectLst/>
                        <a:latin typeface="Calibri"/>
                        <a:ea typeface="MS Mincho"/>
                        <a:cs typeface="Times New Roman"/>
                      </a:endParaRPr>
                    </a:p>
                  </a:txBody>
                  <a:tcPr marL="50299" marR="50299" marT="0" marB="0" vert="vert270" anchor="ctr"/>
                </a:tc>
                <a:tc>
                  <a:txBody>
                    <a:bodyPr/>
                    <a:lstStyle/>
                    <a:p>
                      <a:pPr>
                        <a:lnSpc>
                          <a:spcPct val="100000"/>
                        </a:lnSpc>
                        <a:spcAft>
                          <a:spcPts val="0"/>
                        </a:spcAft>
                      </a:pPr>
                      <a:r>
                        <a:rPr lang="de-CH" sz="1200" kern="50" dirty="0">
                          <a:effectLst/>
                        </a:rPr>
                        <a:t>Disziplinäres Fachwissen und Methodenkompetenzen</a:t>
                      </a:r>
                      <a:endParaRPr lang="de-CH" sz="1200" dirty="0">
                        <a:effectLst/>
                        <a:latin typeface="Calibri"/>
                        <a:ea typeface="MS Mincho"/>
                        <a:cs typeface="Times New Roman"/>
                      </a:endParaRPr>
                    </a:p>
                  </a:txBody>
                  <a:tcPr marL="50299" marR="50299" marT="0" marB="0"/>
                </a:tc>
                <a:tc>
                  <a:txBody>
                    <a:bodyPr/>
                    <a:lstStyle/>
                    <a:p>
                      <a:pPr marL="342900" lvl="0" indent="-342900">
                        <a:lnSpc>
                          <a:spcPct val="100000"/>
                        </a:lnSpc>
                        <a:spcAft>
                          <a:spcPts val="0"/>
                        </a:spcAft>
                        <a:buFont typeface="Arial"/>
                        <a:buChar char="•"/>
                      </a:pPr>
                      <a:r>
                        <a:rPr lang="de-CH" sz="1200" kern="50" dirty="0">
                          <a:effectLst/>
                          <a:latin typeface="Arial"/>
                          <a:ea typeface="Calibri"/>
                          <a:cs typeface="Times New Roman"/>
                        </a:rPr>
                        <a:t>Disziplinäres Fachwissen anwenden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Disziplinäre Methoden adäquat einsetzen, Daten analysieren und interpretieren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Mess- und Datenerfassungskonzepte entwickeln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Adäquate konzeptionelle Rahmen entwickeln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a:t>
                      </a:r>
                      <a:endParaRPr lang="de-CH" sz="1200" dirty="0">
                        <a:effectLst/>
                        <a:latin typeface="Calibri"/>
                        <a:ea typeface="MS Mincho"/>
                        <a:cs typeface="Times New Roman"/>
                      </a:endParaRPr>
                    </a:p>
                  </a:txBody>
                  <a:tcPr marL="68580" marR="68580" marT="0" marB="0"/>
                </a:tc>
              </a:tr>
              <a:tr h="1542506">
                <a:tc rowSpan="2">
                  <a:txBody>
                    <a:bodyPr/>
                    <a:lstStyle/>
                    <a:p>
                      <a:pPr marL="71755" marR="71755" algn="ctr">
                        <a:lnSpc>
                          <a:spcPct val="100000"/>
                        </a:lnSpc>
                        <a:spcAft>
                          <a:spcPts val="0"/>
                        </a:spcAft>
                      </a:pPr>
                      <a:r>
                        <a:rPr lang="de-CH" sz="1200" kern="50" dirty="0">
                          <a:solidFill>
                            <a:srgbClr val="336699"/>
                          </a:solidFill>
                          <a:effectLst/>
                        </a:rPr>
                        <a:t>Fachübergreifende Kompetenzen</a:t>
                      </a:r>
                      <a:endParaRPr lang="de-CH" sz="1200" dirty="0">
                        <a:solidFill>
                          <a:srgbClr val="336699"/>
                        </a:solidFill>
                        <a:effectLst/>
                        <a:latin typeface="Calibri"/>
                        <a:ea typeface="MS Mincho"/>
                        <a:cs typeface="Times New Roman"/>
                      </a:endParaRPr>
                    </a:p>
                  </a:txBody>
                  <a:tcPr marL="50299" marR="50299" marT="0" marB="0" vert="vert270" anchor="ctr"/>
                </a:tc>
                <a:tc>
                  <a:txBody>
                    <a:bodyPr/>
                    <a:lstStyle/>
                    <a:p>
                      <a:pPr>
                        <a:lnSpc>
                          <a:spcPct val="100000"/>
                        </a:lnSpc>
                        <a:spcAft>
                          <a:spcPts val="0"/>
                        </a:spcAft>
                      </a:pPr>
                      <a:r>
                        <a:rPr lang="de-CH" sz="1200" kern="50" dirty="0">
                          <a:effectLst/>
                        </a:rPr>
                        <a:t>NE-relevantes inter- und transdisziplinäres Fachwissen und Methodenkompetenzen</a:t>
                      </a:r>
                      <a:endParaRPr lang="de-CH" sz="1200" dirty="0">
                        <a:effectLst/>
                        <a:latin typeface="Calibri"/>
                        <a:ea typeface="MS Mincho"/>
                        <a:cs typeface="Times New Roman"/>
                      </a:endParaRPr>
                    </a:p>
                  </a:txBody>
                  <a:tcPr marL="50299" marR="50299" marT="0" marB="0"/>
                </a:tc>
                <a:tc>
                  <a:txBody>
                    <a:bodyPr/>
                    <a:lstStyle/>
                    <a:p>
                      <a:pPr marL="342900" lvl="0" indent="-342900">
                        <a:lnSpc>
                          <a:spcPct val="100000"/>
                        </a:lnSpc>
                        <a:spcAft>
                          <a:spcPts val="0"/>
                        </a:spcAft>
                        <a:buFont typeface="Arial"/>
                        <a:buChar char="•"/>
                      </a:pPr>
                      <a:r>
                        <a:rPr lang="de-CH" sz="1200" kern="50" dirty="0">
                          <a:effectLst/>
                          <a:latin typeface="Arial"/>
                          <a:ea typeface="Calibri"/>
                          <a:cs typeface="Times New Roman"/>
                        </a:rPr>
                        <a:t>Inter- und transdisziplinäres Fachwissen aneignen und anwenden (z.B. Systemzusammenhänge zwischen biophysischen und sozioökonomischen Prozessen)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Grundverständnis unterschiedlicher Wissenschaftstraditionen aufbauen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Vernetzt, vorausschauend und in Zusammenhängen denken (Wirkungshypothesen formulieren)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Integrative Mess- und Datenerfassungskonzepte mit </a:t>
                      </a:r>
                      <a:r>
                        <a:rPr lang="de-CH" sz="1200" kern="50" dirty="0" smtClean="0">
                          <a:effectLst/>
                          <a:latin typeface="Arial"/>
                          <a:ea typeface="Calibri"/>
                          <a:cs typeface="Times New Roman"/>
                        </a:rPr>
                        <a:t>ökologischen, ökonomischen </a:t>
                      </a:r>
                      <a:r>
                        <a:rPr lang="de-CH" sz="1200" kern="50" dirty="0">
                          <a:effectLst/>
                          <a:latin typeface="Arial"/>
                          <a:ea typeface="Calibri"/>
                          <a:cs typeface="Times New Roman"/>
                        </a:rPr>
                        <a:t>und </a:t>
                      </a:r>
                      <a:r>
                        <a:rPr lang="de-CH" sz="1200" kern="50" dirty="0" smtClean="0">
                          <a:effectLst/>
                          <a:latin typeface="Arial"/>
                          <a:ea typeface="Calibri"/>
                          <a:cs typeface="Times New Roman"/>
                        </a:rPr>
                        <a:t>soziokulturellen Dimensionen </a:t>
                      </a:r>
                      <a:r>
                        <a:rPr lang="de-CH" sz="1200" kern="50" dirty="0">
                          <a:effectLst/>
                          <a:latin typeface="Arial"/>
                          <a:ea typeface="Calibri"/>
                          <a:cs typeface="Times New Roman"/>
                        </a:rPr>
                        <a:t>entwickeln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Inter- und transdisziplinäre Methodenpakete adäquat einsetzen, komplexe Zustände, Entwicklungen/Veränderungen und Trends erfassen, analysieren und beurteilen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a:t>
                      </a:r>
                      <a:endParaRPr lang="de-CH" sz="1200" dirty="0">
                        <a:effectLst/>
                        <a:latin typeface="Calibri"/>
                        <a:ea typeface="MS Mincho"/>
                        <a:cs typeface="Times New Roman"/>
                      </a:endParaRPr>
                    </a:p>
                  </a:txBody>
                  <a:tcPr marL="68580" marR="68580" marT="0" marB="0"/>
                </a:tc>
              </a:tr>
              <a:tr h="2185216">
                <a:tc vMerge="1">
                  <a:txBody>
                    <a:bodyPr/>
                    <a:lstStyle/>
                    <a:p>
                      <a:endParaRPr lang="de-CH"/>
                    </a:p>
                  </a:txBody>
                  <a:tcPr/>
                </a:tc>
                <a:tc>
                  <a:txBody>
                    <a:bodyPr/>
                    <a:lstStyle/>
                    <a:p>
                      <a:pPr>
                        <a:lnSpc>
                          <a:spcPct val="100000"/>
                        </a:lnSpc>
                        <a:spcAft>
                          <a:spcPts val="0"/>
                        </a:spcAft>
                      </a:pPr>
                      <a:r>
                        <a:rPr lang="de-CH" sz="1200" kern="50" dirty="0" smtClean="0">
                          <a:effectLst/>
                        </a:rPr>
                        <a:t>NE-relevante </a:t>
                      </a:r>
                      <a:r>
                        <a:rPr lang="de-CH" sz="1200" kern="50" dirty="0">
                          <a:effectLst/>
                        </a:rPr>
                        <a:t>Personale, Soziale und Handlungskompetenzen</a:t>
                      </a:r>
                      <a:endParaRPr lang="de-CH" sz="1200" dirty="0">
                        <a:effectLst/>
                        <a:latin typeface="Calibri"/>
                        <a:ea typeface="MS Mincho"/>
                        <a:cs typeface="Times New Roman"/>
                      </a:endParaRPr>
                    </a:p>
                  </a:txBody>
                  <a:tcPr marL="50299" marR="50299" marT="0" marB="0"/>
                </a:tc>
                <a:tc>
                  <a:txBody>
                    <a:bodyPr/>
                    <a:lstStyle/>
                    <a:p>
                      <a:pPr marL="342900" lvl="0" indent="-342900">
                        <a:lnSpc>
                          <a:spcPct val="100000"/>
                        </a:lnSpc>
                        <a:spcAft>
                          <a:spcPts val="0"/>
                        </a:spcAft>
                        <a:buFont typeface="Arial"/>
                        <a:buChar char="•"/>
                      </a:pPr>
                      <a:r>
                        <a:rPr lang="de-DE" sz="1200" kern="50" dirty="0">
                          <a:effectLst/>
                          <a:latin typeface="Arial"/>
                          <a:ea typeface="Calibri"/>
                          <a:cs typeface="Times New Roman"/>
                        </a:rPr>
                        <a:t>Kritisch und reflexiv mit Werten des eigenen Wissenschaftsverständnisses umgehen </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Organisations- und Managementfähigkeiten zielorientiert einsetzen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In Teams mit wissenschaftlichen Akteuren kooperieren, Konflikte managen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Mit </a:t>
                      </a:r>
                      <a:r>
                        <a:rPr lang="de-DE" sz="1200" kern="50" dirty="0">
                          <a:effectLst/>
                          <a:latin typeface="Arial"/>
                          <a:ea typeface="Calibri"/>
                          <a:cs typeface="Times New Roman"/>
                        </a:rPr>
                        <a:t>fachfremden Akteuren angemessen kommunizieren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Verantwortungsbewusstsein entwickeln, ggf. Führungsaufgaben übernehmen, </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Umgang mit unvollständigem Wissen und Unsicherheiten in komplexen Systemen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Projekte gemeinsam planen und innovativ umsetzen (gestalten und handeln)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Entscheide gemeinsam vor dem Hintergrund </a:t>
                      </a:r>
                      <a:r>
                        <a:rPr lang="de-CH" sz="1200" kern="50" dirty="0" smtClean="0">
                          <a:effectLst/>
                          <a:latin typeface="Arial"/>
                          <a:ea typeface="Calibri"/>
                          <a:cs typeface="Times New Roman"/>
                        </a:rPr>
                        <a:t>NE fällen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Handlungen auf ihre Umwelt- und Sozialverträglichkeit sowie Wirtschaftlichkeit prüfen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a:t>
                      </a:r>
                      <a:endParaRPr lang="de-CH" sz="1200" dirty="0">
                        <a:effectLst/>
                        <a:latin typeface="Calibri"/>
                        <a:ea typeface="MS Mincho"/>
                        <a:cs typeface="Times New Roman"/>
                      </a:endParaRPr>
                    </a:p>
                  </a:txBody>
                  <a:tcPr marL="68580" marR="68580" marT="0" marB="0"/>
                </a:tc>
              </a:tr>
            </a:tbl>
          </a:graphicData>
        </a:graphic>
      </p:graphicFrame>
      <p:sp>
        <p:nvSpPr>
          <p:cNvPr id="10" name="Rectangle 9"/>
          <p:cNvSpPr>
            <a:spLocks noChangeArrowheads="1"/>
          </p:cNvSpPr>
          <p:nvPr/>
        </p:nvSpPr>
        <p:spPr bwMode="auto">
          <a:xfrm>
            <a:off x="179512" y="116632"/>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Fach- und fachübergreifende Kompetenzen</a:t>
            </a:r>
            <a:endParaRPr lang="de-CH" altLang="en-US" sz="1800" dirty="0">
              <a:solidFill>
                <a:srgbClr val="336699"/>
              </a:solidFill>
            </a:endParaRPr>
          </a:p>
        </p:txBody>
      </p:sp>
    </p:spTree>
    <p:extLst>
      <p:ext uri="{BB962C8B-B14F-4D97-AF65-F5344CB8AC3E}">
        <p14:creationId xmlns:p14="http://schemas.microsoft.com/office/powerpoint/2010/main" val="4173519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p:nvPr/>
        </p:nvSpPr>
        <p:spPr bwMode="auto">
          <a:xfrm>
            <a:off x="0" y="1"/>
            <a:ext cx="9137104"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19</a:t>
            </a:fld>
            <a:endParaRPr lang="de-CH" sz="1400"/>
          </a:p>
        </p:txBody>
      </p:sp>
      <p:graphicFrame>
        <p:nvGraphicFramePr>
          <p:cNvPr id="3" name="Tabelle 2"/>
          <p:cNvGraphicFramePr>
            <a:graphicFrameLocks noGrp="1"/>
          </p:cNvGraphicFramePr>
          <p:nvPr>
            <p:extLst>
              <p:ext uri="{D42A27DB-BD31-4B8C-83A1-F6EECF244321}">
                <p14:modId xmlns:p14="http://schemas.microsoft.com/office/powerpoint/2010/main" val="2949183745"/>
              </p:ext>
            </p:extLst>
          </p:nvPr>
        </p:nvGraphicFramePr>
        <p:xfrm>
          <a:off x="251520" y="865187"/>
          <a:ext cx="8640960" cy="5669280"/>
        </p:xfrm>
        <a:graphic>
          <a:graphicData uri="http://schemas.openxmlformats.org/drawingml/2006/table">
            <a:tbl>
              <a:tblPr>
                <a:tableStyleId>{5C22544A-7EE6-4342-B048-85BDC9FD1C3A}</a:tableStyleId>
              </a:tblPr>
              <a:tblGrid>
                <a:gridCol w="720080"/>
                <a:gridCol w="1440160"/>
                <a:gridCol w="6480720"/>
              </a:tblGrid>
              <a:tr h="358649">
                <a:tc>
                  <a:txBody>
                    <a:bodyPr/>
                    <a:lstStyle/>
                    <a:p>
                      <a:pPr marL="0" algn="l" defTabSz="457200" rtl="0" eaLnBrk="1" latinLnBrk="0" hangingPunct="1">
                        <a:lnSpc>
                          <a:spcPct val="100000"/>
                        </a:lnSpc>
                        <a:spcAft>
                          <a:spcPts val="0"/>
                        </a:spcAft>
                      </a:pPr>
                      <a:endParaRPr lang="de-CH" sz="1200" b="1" kern="50" dirty="0">
                        <a:solidFill>
                          <a:schemeClr val="lt1"/>
                        </a:solidFill>
                        <a:effectLst/>
                        <a:latin typeface="+mn-lt"/>
                        <a:ea typeface="+mn-ea"/>
                        <a:cs typeface="+mn-cs"/>
                      </a:endParaRPr>
                    </a:p>
                  </a:txBody>
                  <a:tcPr marL="48393" marR="48393" marT="0" marB="0">
                    <a:solidFill>
                      <a:srgbClr val="336699"/>
                    </a:solidFill>
                  </a:tcPr>
                </a:tc>
                <a:tc>
                  <a:txBody>
                    <a:bodyPr/>
                    <a:lstStyle/>
                    <a:p>
                      <a:pPr marL="0" algn="l" defTabSz="457200" rtl="0" eaLnBrk="1" latinLnBrk="0" hangingPunct="1">
                        <a:lnSpc>
                          <a:spcPct val="100000"/>
                        </a:lnSpc>
                        <a:spcAft>
                          <a:spcPts val="0"/>
                        </a:spcAft>
                      </a:pPr>
                      <a:r>
                        <a:rPr lang="de-CH" sz="1200" b="1" kern="50" dirty="0">
                          <a:solidFill>
                            <a:schemeClr val="lt1"/>
                          </a:solidFill>
                          <a:effectLst/>
                          <a:latin typeface="+mn-lt"/>
                          <a:ea typeface="+mn-ea"/>
                          <a:cs typeface="+mn-cs"/>
                        </a:rPr>
                        <a:t>Art der Kompetenzen</a:t>
                      </a:r>
                    </a:p>
                  </a:txBody>
                  <a:tcPr marL="48393" marR="48393" marT="0" marB="0">
                    <a:solidFill>
                      <a:srgbClr val="336699"/>
                    </a:solidFill>
                  </a:tcPr>
                </a:tc>
                <a:tc>
                  <a:txBody>
                    <a:bodyPr/>
                    <a:lstStyle/>
                    <a:p>
                      <a:pPr marL="0" algn="l" defTabSz="457200" rtl="0" eaLnBrk="1" latinLnBrk="0" hangingPunct="1">
                        <a:lnSpc>
                          <a:spcPct val="100000"/>
                        </a:lnSpc>
                        <a:spcAft>
                          <a:spcPts val="0"/>
                        </a:spcAft>
                      </a:pPr>
                      <a:r>
                        <a:rPr lang="de-CH" sz="1200" b="1" kern="50" dirty="0">
                          <a:solidFill>
                            <a:schemeClr val="lt1"/>
                          </a:solidFill>
                          <a:effectLst/>
                          <a:latin typeface="+mn-lt"/>
                          <a:ea typeface="+mn-ea"/>
                          <a:cs typeface="+mn-cs"/>
                        </a:rPr>
                        <a:t>NE-relevante </a:t>
                      </a:r>
                      <a:r>
                        <a:rPr lang="de-CH" sz="1200" b="1" kern="50" dirty="0" smtClean="0">
                          <a:solidFill>
                            <a:schemeClr val="lt1"/>
                          </a:solidFill>
                          <a:effectLst/>
                          <a:latin typeface="+mn-lt"/>
                          <a:ea typeface="+mn-ea"/>
                          <a:cs typeface="+mn-cs"/>
                        </a:rPr>
                        <a:t>Kompetenzen </a:t>
                      </a:r>
                      <a:r>
                        <a:rPr lang="de-CH" sz="1200" b="1" kern="50" dirty="0">
                          <a:solidFill>
                            <a:schemeClr val="lt1"/>
                          </a:solidFill>
                          <a:effectLst/>
                          <a:latin typeface="+mn-lt"/>
                          <a:ea typeface="+mn-ea"/>
                          <a:cs typeface="+mn-cs"/>
                        </a:rPr>
                        <a:t> </a:t>
                      </a:r>
                    </a:p>
                  </a:txBody>
                  <a:tcPr marL="48393" marR="48393" marT="0" marB="0">
                    <a:solidFill>
                      <a:srgbClr val="336699"/>
                    </a:solidFill>
                  </a:tcPr>
                </a:tc>
              </a:tr>
              <a:tr h="1254644">
                <a:tc>
                  <a:txBody>
                    <a:bodyPr/>
                    <a:lstStyle/>
                    <a:p>
                      <a:pPr marL="0" algn="l" defTabSz="457200" rtl="0" eaLnBrk="1" latinLnBrk="0" hangingPunct="1">
                        <a:lnSpc>
                          <a:spcPct val="100000"/>
                        </a:lnSpc>
                        <a:spcAft>
                          <a:spcPts val="0"/>
                        </a:spcAft>
                      </a:pPr>
                      <a:r>
                        <a:rPr lang="de-CH" sz="1200" b="1" kern="50" dirty="0">
                          <a:solidFill>
                            <a:srgbClr val="336699"/>
                          </a:solidFill>
                          <a:effectLst/>
                          <a:latin typeface="+mn-lt"/>
                          <a:ea typeface="+mn-ea"/>
                          <a:cs typeface="+mn-cs"/>
                        </a:rPr>
                        <a:t>Wissen</a:t>
                      </a:r>
                    </a:p>
                  </a:txBody>
                  <a:tcPr marL="48393" marR="48393" marT="0" marB="0"/>
                </a:tc>
                <a:tc>
                  <a:txBody>
                    <a:bodyPr/>
                    <a:lstStyle/>
                    <a:p>
                      <a:pPr marL="0" algn="l" defTabSz="457200" rtl="0" eaLnBrk="1" latinLnBrk="0" hangingPunct="1">
                        <a:lnSpc>
                          <a:spcPct val="100000"/>
                        </a:lnSpc>
                        <a:spcAft>
                          <a:spcPts val="0"/>
                        </a:spcAft>
                      </a:pPr>
                      <a:r>
                        <a:rPr lang="de-CH" sz="1200" kern="50" dirty="0">
                          <a:solidFill>
                            <a:schemeClr val="dk1"/>
                          </a:solidFill>
                          <a:effectLst/>
                          <a:latin typeface="+mn-lt"/>
                          <a:ea typeface="+mn-ea"/>
                          <a:cs typeface="+mn-cs"/>
                        </a:rPr>
                        <a:t>Disziplinäres, interdisziplinäres und transdisziplinäres Fachwissen und Methodenwissen</a:t>
                      </a:r>
                    </a:p>
                  </a:txBody>
                  <a:tcPr marL="48393" marR="48393" marT="0" marB="0"/>
                </a:tc>
                <a:tc>
                  <a:txBody>
                    <a:bodyPr/>
                    <a:lstStyle/>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Ausmasse, Ursachen, Folgen der Degradierung natürlicher Ressourcen (Wasser, Biodiversität, Boden) erkennen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Prozesse und Dynamiken, inklusive Rebound-Effekte erfassen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Methoden zu deren Erfassung kennen, verstehen und anwenden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Massnahmen zur nachhaltigeren Ressourcennutzung (Technologieentwicklung, institutionelle Rahmenbedingungen, Implementierungsansätze, Aus- und </a:t>
                      </a:r>
                      <a:r>
                        <a:rPr lang="de-CH" sz="1200" kern="50" dirty="0" smtClean="0">
                          <a:solidFill>
                            <a:schemeClr val="dk1"/>
                          </a:solidFill>
                          <a:effectLst/>
                          <a:latin typeface="Arial"/>
                          <a:ea typeface="Calibri"/>
                          <a:cs typeface="Times New Roman"/>
                        </a:rPr>
                        <a:t>Weiterbildung </a:t>
                      </a:r>
                      <a:r>
                        <a:rPr lang="de-CH" sz="1200" kern="50" dirty="0">
                          <a:solidFill>
                            <a:schemeClr val="dk1"/>
                          </a:solidFill>
                          <a:effectLst/>
                          <a:latin typeface="Arial"/>
                          <a:ea typeface="Calibri"/>
                          <a:cs typeface="Times New Roman"/>
                        </a:rPr>
                        <a:t>etc.) kennen und verstehen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t>
                      </a:r>
                    </a:p>
                  </a:txBody>
                  <a:tcPr marL="48393" marR="48393" marT="0" marB="0"/>
                </a:tc>
              </a:tr>
              <a:tr h="1254644">
                <a:tc>
                  <a:txBody>
                    <a:bodyPr/>
                    <a:lstStyle/>
                    <a:p>
                      <a:pPr marL="0" algn="l" defTabSz="457200" rtl="0" eaLnBrk="1" latinLnBrk="0" hangingPunct="1">
                        <a:lnSpc>
                          <a:spcPct val="100000"/>
                        </a:lnSpc>
                        <a:spcAft>
                          <a:spcPts val="0"/>
                        </a:spcAft>
                      </a:pPr>
                      <a:r>
                        <a:rPr lang="de-CH" sz="1200" b="1" kern="50" dirty="0">
                          <a:solidFill>
                            <a:srgbClr val="336699"/>
                          </a:solidFill>
                          <a:effectLst/>
                          <a:latin typeface="+mn-lt"/>
                          <a:ea typeface="+mn-ea"/>
                          <a:cs typeface="+mn-cs"/>
                        </a:rPr>
                        <a:t>Können</a:t>
                      </a:r>
                    </a:p>
                  </a:txBody>
                  <a:tcPr marL="48393" marR="48393" marT="0" marB="0"/>
                </a:tc>
                <a:tc>
                  <a:txBody>
                    <a:bodyPr/>
                    <a:lstStyle/>
                    <a:p>
                      <a:pPr marL="0" algn="l" defTabSz="457200" rtl="0" eaLnBrk="1" latinLnBrk="0" hangingPunct="1">
                        <a:lnSpc>
                          <a:spcPct val="100000"/>
                        </a:lnSpc>
                        <a:spcAft>
                          <a:spcPts val="0"/>
                        </a:spcAft>
                      </a:pPr>
                      <a:r>
                        <a:rPr lang="de-CH" sz="1200" kern="50" dirty="0">
                          <a:solidFill>
                            <a:schemeClr val="dk1"/>
                          </a:solidFill>
                          <a:effectLst/>
                          <a:latin typeface="+mn-lt"/>
                          <a:ea typeface="+mn-ea"/>
                          <a:cs typeface="+mn-cs"/>
                        </a:rPr>
                        <a:t>Fertigkeiten und Fähigkeiten</a:t>
                      </a:r>
                    </a:p>
                  </a:txBody>
                  <a:tcPr marL="48393" marR="48393" marT="0" marB="0"/>
                </a:tc>
                <a:tc>
                  <a:txBody>
                    <a:bodyPr/>
                    <a:lstStyle/>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Komplexe Zusammenhänge selbständig erarbeiten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Analyseinstrumente und Messmethoden zur Erfassung NE-relevanter Grössen entwickeln und anwenden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Wirkung verschiedener Massnahmen zur NE erfassen, beurteilen, und wissenschaftlich beschreiben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Inter- und transdisziplinäre Konzepte und innovative Interventionen zum Ressourcenschutz erarbeiten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Forschungskonzepte und -ergebnisse aus Wissenschaft und Praxis verständlich kommunizieren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t>
                      </a:r>
                    </a:p>
                  </a:txBody>
                  <a:tcPr marL="48393" marR="48393" marT="0" marB="0"/>
                </a:tc>
              </a:tr>
              <a:tr h="1631037">
                <a:tc>
                  <a:txBody>
                    <a:bodyPr/>
                    <a:lstStyle/>
                    <a:p>
                      <a:pPr marL="0" algn="l" defTabSz="457200" rtl="0" eaLnBrk="1" latinLnBrk="0" hangingPunct="1">
                        <a:lnSpc>
                          <a:spcPct val="100000"/>
                        </a:lnSpc>
                        <a:spcAft>
                          <a:spcPts val="0"/>
                        </a:spcAft>
                      </a:pPr>
                      <a:r>
                        <a:rPr lang="de-CH" sz="1200" b="1" kern="50" dirty="0">
                          <a:solidFill>
                            <a:srgbClr val="336699"/>
                          </a:solidFill>
                          <a:effectLst/>
                          <a:latin typeface="+mn-lt"/>
                          <a:ea typeface="+mn-ea"/>
                          <a:cs typeface="+mn-cs"/>
                        </a:rPr>
                        <a:t>Wollen</a:t>
                      </a:r>
                    </a:p>
                  </a:txBody>
                  <a:tcPr marL="48393" marR="48393" marT="0" marB="0"/>
                </a:tc>
                <a:tc>
                  <a:txBody>
                    <a:bodyPr/>
                    <a:lstStyle/>
                    <a:p>
                      <a:pPr marL="0" algn="l" defTabSz="457200" rtl="0" eaLnBrk="1" latinLnBrk="0" hangingPunct="1">
                        <a:lnSpc>
                          <a:spcPct val="100000"/>
                        </a:lnSpc>
                        <a:spcAft>
                          <a:spcPts val="0"/>
                        </a:spcAft>
                      </a:pPr>
                      <a:r>
                        <a:rPr lang="de-CH" sz="1200" kern="50" dirty="0">
                          <a:solidFill>
                            <a:schemeClr val="dk1"/>
                          </a:solidFill>
                          <a:effectLst/>
                          <a:latin typeface="+mn-lt"/>
                          <a:ea typeface="+mn-ea"/>
                          <a:cs typeface="+mn-cs"/>
                        </a:rPr>
                        <a:t>Einstellungen, Wertvorstellungen, Haltung</a:t>
                      </a:r>
                    </a:p>
                  </a:txBody>
                  <a:tcPr marL="48393" marR="48393" marT="0" marB="0"/>
                </a:tc>
                <a:tc>
                  <a:txBody>
                    <a:bodyPr/>
                    <a:lstStyle/>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Die Wechselwirkungen zwischen Ressourcennutzung und deren sozialen und wirtschaftlichen Rahmenbedingungen unter Berücksichtigung verschiedener Wertvorstellungen beurteilen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Machtkonstellationen und Ungerechtigkeiten erkennen, die zu einer nicht nachhaltigen Entwicklung führen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Daraus Empathie für die Betroffenen entwickeln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Motivation zum Engagement für NE aufbauen und Verantwortung übernehmen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Handeln, z.B. Beiträge zur Minimierung oder Umkehrung negativer Entwicklungen und Problemlösungen ableiten, realistische Handlungsoptionen, Ideen und Projekte zu NE entwickeln, umsetzen, deren Wirkung evaluieren und anpassen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t>
                      </a:r>
                    </a:p>
                  </a:txBody>
                  <a:tcPr marL="48393" marR="48393" marT="0" marB="0"/>
                </a:tc>
              </a:tr>
            </a:tbl>
          </a:graphicData>
        </a:graphic>
      </p:graphicFrame>
      <p:pic>
        <p:nvPicPr>
          <p:cNvPr id="20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81" y="1628800"/>
            <a:ext cx="342900" cy="638175"/>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56" y="3176475"/>
            <a:ext cx="866775" cy="55245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068" y="4797152"/>
            <a:ext cx="390525" cy="514350"/>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179512" y="116632"/>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NE-relevante Kompetenzen</a:t>
            </a:r>
          </a:p>
          <a:p>
            <a:pPr eaLnBrk="1" hangingPunct="1"/>
            <a:r>
              <a:rPr lang="de-CH" sz="1800" kern="50" dirty="0">
                <a:solidFill>
                  <a:srgbClr val="336699"/>
                </a:solidFill>
              </a:rPr>
              <a:t>Beispiele aus der Thematik der nachhaltigen Ressourcennutzung</a:t>
            </a:r>
          </a:p>
          <a:p>
            <a:pPr eaLnBrk="1" hangingPunct="1"/>
            <a:endParaRPr lang="de-CH" altLang="en-US" sz="1800" dirty="0">
              <a:solidFill>
                <a:srgbClr val="336699"/>
              </a:solidFill>
            </a:endParaRPr>
          </a:p>
        </p:txBody>
      </p:sp>
    </p:spTree>
    <p:extLst>
      <p:ext uri="{BB962C8B-B14F-4D97-AF65-F5344CB8AC3E}">
        <p14:creationId xmlns:p14="http://schemas.microsoft.com/office/powerpoint/2010/main" val="738169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 für Nachhaltige Entwicklung</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2</a:t>
            </a:fld>
            <a:endParaRPr lang="de-CH" sz="1400"/>
          </a:p>
        </p:txBody>
      </p:sp>
      <p:sp>
        <p:nvSpPr>
          <p:cNvPr id="5" name="Rectangle 4"/>
          <p:cNvSpPr/>
          <p:nvPr/>
        </p:nvSpPr>
        <p:spPr>
          <a:xfrm>
            <a:off x="395536" y="1574790"/>
            <a:ext cx="8352928" cy="3200876"/>
          </a:xfrm>
          <a:prstGeom prst="rect">
            <a:avLst/>
          </a:prstGeom>
        </p:spPr>
        <p:txBody>
          <a:bodyPr wrap="square">
            <a:spAutoFit/>
          </a:bodyPr>
          <a:lstStyle/>
          <a:p>
            <a:pPr marL="0" indent="0">
              <a:lnSpc>
                <a:spcPct val="100000"/>
              </a:lnSpc>
              <a:spcBef>
                <a:spcPts val="0"/>
              </a:spcBef>
              <a:spcAft>
                <a:spcPts val="600"/>
              </a:spcAft>
              <a:buNone/>
            </a:pPr>
            <a:r>
              <a:rPr lang="de-CH" sz="1600" dirty="0" smtClean="0"/>
              <a:t>«Nachhaltige </a:t>
            </a:r>
            <a:r>
              <a:rPr lang="de-CH" sz="1600" dirty="0"/>
              <a:t>Entwicklung </a:t>
            </a:r>
            <a:r>
              <a:rPr lang="de-CH" sz="1600" dirty="0" smtClean="0"/>
              <a:t>(NE) ist </a:t>
            </a:r>
            <a:r>
              <a:rPr lang="de-CH" sz="1600" dirty="0"/>
              <a:t>ein wertegeleitetes, offenes Konzept, das innovative Wege suchen und unkonventionelle Entscheidungen finden muss; entsprechend sind die Prozesse einer nachhaltigen Entwicklung notwendigerweise zugleich </a:t>
            </a:r>
            <a:r>
              <a:rPr lang="de-CH" sz="1600" dirty="0" smtClean="0"/>
              <a:t>Lernprozesse» </a:t>
            </a:r>
            <a:r>
              <a:rPr lang="de-CH" sz="1600" dirty="0"/>
              <a:t>(Stoltenberg und </a:t>
            </a:r>
            <a:r>
              <a:rPr lang="de-CH" sz="1600" dirty="0" err="1"/>
              <a:t>Burandt</a:t>
            </a:r>
            <a:r>
              <a:rPr lang="de-CH" sz="1600" dirty="0"/>
              <a:t> 2014: 568</a:t>
            </a:r>
            <a:r>
              <a:rPr lang="de-CH" sz="1600" dirty="0" smtClean="0"/>
              <a:t>).</a:t>
            </a:r>
          </a:p>
          <a:p>
            <a:pPr marL="0" indent="0">
              <a:lnSpc>
                <a:spcPct val="100000"/>
              </a:lnSpc>
              <a:spcBef>
                <a:spcPts val="0"/>
              </a:spcBef>
              <a:spcAft>
                <a:spcPts val="600"/>
              </a:spcAft>
              <a:buNone/>
            </a:pPr>
            <a:r>
              <a:rPr lang="de-CH" sz="1600" dirty="0" smtClean="0"/>
              <a:t>Diese </a:t>
            </a:r>
            <a:r>
              <a:rPr lang="de-CH" sz="1600" dirty="0"/>
              <a:t>Lernprozesse können wir als Forschende und Lehrende </a:t>
            </a:r>
            <a:r>
              <a:rPr lang="de-CH" sz="1600" dirty="0" smtClean="0"/>
              <a:t>unterstützen, nicht </a:t>
            </a:r>
            <a:r>
              <a:rPr lang="de-CH" sz="1600" dirty="0"/>
              <a:t>indem wir NE als Verhaltenskodex propagieren, sondern indem wir Studierende auf die Bedeutung der Wissenschaft für die Gesellschaft und deren Zukunft </a:t>
            </a:r>
            <a:r>
              <a:rPr lang="de-CH" sz="1600" dirty="0" smtClean="0"/>
              <a:t>sensibilisieren.</a:t>
            </a:r>
          </a:p>
          <a:p>
            <a:pPr marL="0" indent="0">
              <a:lnSpc>
                <a:spcPct val="100000"/>
              </a:lnSpc>
              <a:spcBef>
                <a:spcPts val="0"/>
              </a:spcBef>
              <a:spcAft>
                <a:spcPts val="600"/>
              </a:spcAft>
              <a:buNone/>
            </a:pPr>
            <a:r>
              <a:rPr lang="de-CH" sz="1600" dirty="0" smtClean="0"/>
              <a:t>Dabei </a:t>
            </a:r>
            <a:r>
              <a:rPr lang="de-CH" sz="1600" dirty="0"/>
              <a:t>nehmen wir am gesellschaftlichen Projekt </a:t>
            </a:r>
            <a:r>
              <a:rPr lang="de-CH" sz="1600" dirty="0" smtClean="0"/>
              <a:t>«Bildung </a:t>
            </a:r>
            <a:r>
              <a:rPr lang="de-CH" sz="1600" dirty="0"/>
              <a:t>für Nachhaltige </a:t>
            </a:r>
            <a:r>
              <a:rPr lang="de-CH" sz="1600" dirty="0" smtClean="0"/>
              <a:t>Entwicklung» </a:t>
            </a:r>
            <a:r>
              <a:rPr lang="de-CH" sz="1600" dirty="0"/>
              <a:t>(BNE) teil. BNE dient dazu, alle Akteure der Gesellschaft dazu zu befähigen, an diesem individuellen und gesellschaftlichen Such-, Lern- und Gestaltungsprozess teilzunehmen, wie es 2015 von den Vereinten Nationen auch im Nachhaltigkeitsziel 4/4.7 (</a:t>
            </a:r>
            <a:r>
              <a:rPr lang="de-CH" sz="1600" dirty="0" err="1"/>
              <a:t>Sustainable</a:t>
            </a:r>
            <a:r>
              <a:rPr lang="de-CH" sz="1600" dirty="0"/>
              <a:t> Development Goals, SDGs) festgelegt wurde.</a:t>
            </a:r>
            <a:endParaRPr lang="de-DE" sz="1600" dirty="0"/>
          </a:p>
        </p:txBody>
      </p:sp>
      <p:pic>
        <p:nvPicPr>
          <p:cNvPr id="11" name="Picture 2" descr="http://dochas.ie/sites/default/files/Sustainable%20Development%20Go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758" y="4775666"/>
            <a:ext cx="3441738" cy="170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47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20</a:t>
            </a:fld>
            <a:endParaRPr lang="de-CH" sz="1400"/>
          </a:p>
        </p:txBody>
      </p:sp>
      <p:sp>
        <p:nvSpPr>
          <p:cNvPr id="4" name="Rectangle 3"/>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Identifikation </a:t>
            </a:r>
            <a:r>
              <a:rPr lang="de-CH" b="1" dirty="0">
                <a:solidFill>
                  <a:srgbClr val="336699"/>
                </a:solidFill>
                <a:cs typeface="Times New Roman" pitchFamily="18" charset="0"/>
              </a:rPr>
              <a:t>der angestrebten Intensität der Lernprozesse</a:t>
            </a:r>
            <a:endParaRPr lang="de-CH" altLang="en-US" b="1" dirty="0">
              <a:solidFill>
                <a:srgbClr val="336699"/>
              </a:solidFill>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193126339"/>
              </p:ext>
            </p:extLst>
          </p:nvPr>
        </p:nvGraphicFramePr>
        <p:xfrm>
          <a:off x="323528" y="1484784"/>
          <a:ext cx="8496944" cy="4952545"/>
        </p:xfrm>
        <a:graphic>
          <a:graphicData uri="http://schemas.openxmlformats.org/drawingml/2006/table">
            <a:tbl>
              <a:tblPr>
                <a:tableStyleId>{5C22544A-7EE6-4342-B048-85BDC9FD1C3A}</a:tableStyleId>
              </a:tblPr>
              <a:tblGrid>
                <a:gridCol w="2132655"/>
                <a:gridCol w="1477624"/>
                <a:gridCol w="4886665"/>
              </a:tblGrid>
              <a:tr h="288032">
                <a:tc>
                  <a:txBody>
                    <a:bodyPr/>
                    <a:lstStyle/>
                    <a:p>
                      <a:pPr>
                        <a:lnSpc>
                          <a:spcPct val="100000"/>
                        </a:lnSpc>
                        <a:spcAft>
                          <a:spcPts val="0"/>
                        </a:spcAft>
                      </a:pPr>
                      <a:r>
                        <a:rPr lang="de-CH" sz="1600" b="1" kern="50" spc="15" dirty="0" smtClean="0">
                          <a:solidFill>
                            <a:schemeClr val="bg1"/>
                          </a:solidFill>
                          <a:effectLst/>
                        </a:rPr>
                        <a:t>Stufe</a:t>
                      </a:r>
                      <a:endParaRPr lang="de-CH" sz="1600" b="1" dirty="0">
                        <a:solidFill>
                          <a:schemeClr val="bg1"/>
                        </a:solidFill>
                        <a:effectLst/>
                        <a:latin typeface="Calibri"/>
                        <a:ea typeface="MS Mincho"/>
                        <a:cs typeface="Times New Roman"/>
                      </a:endParaRPr>
                    </a:p>
                  </a:txBody>
                  <a:tcPr marL="68580" marR="68580" marT="0" marB="0">
                    <a:solidFill>
                      <a:srgbClr val="336699"/>
                    </a:solidFill>
                  </a:tcPr>
                </a:tc>
                <a:tc>
                  <a:txBody>
                    <a:bodyPr/>
                    <a:lstStyle/>
                    <a:p>
                      <a:pPr>
                        <a:lnSpc>
                          <a:spcPct val="100000"/>
                        </a:lnSpc>
                        <a:spcAft>
                          <a:spcPts val="0"/>
                        </a:spcAft>
                      </a:pPr>
                      <a:r>
                        <a:rPr lang="de-CH" sz="1600" b="1" kern="50" spc="15" dirty="0">
                          <a:solidFill>
                            <a:schemeClr val="bg1"/>
                          </a:solidFill>
                          <a:effectLst/>
                        </a:rPr>
                        <a:t>Inhalte</a:t>
                      </a:r>
                      <a:r>
                        <a:rPr lang="de-CH" sz="1600" b="1" kern="50" dirty="0">
                          <a:solidFill>
                            <a:schemeClr val="bg1"/>
                          </a:solidFill>
                          <a:effectLst/>
                        </a:rPr>
                        <a:t>,</a:t>
                      </a:r>
                      <a:r>
                        <a:rPr lang="de-CH" sz="1600" b="1" kern="50" spc="30" dirty="0">
                          <a:solidFill>
                            <a:schemeClr val="bg1"/>
                          </a:solidFill>
                          <a:effectLst/>
                        </a:rPr>
                        <a:t> </a:t>
                      </a:r>
                      <a:r>
                        <a:rPr lang="de-CH" sz="1600" b="1" kern="50" spc="15" dirty="0">
                          <a:solidFill>
                            <a:schemeClr val="bg1"/>
                          </a:solidFill>
                          <a:effectLst/>
                        </a:rPr>
                        <a:t>Ziele</a:t>
                      </a:r>
                      <a:endParaRPr lang="de-CH" sz="1600" b="1" dirty="0">
                        <a:solidFill>
                          <a:schemeClr val="bg1"/>
                        </a:solidFill>
                        <a:effectLst/>
                        <a:latin typeface="Calibri"/>
                        <a:ea typeface="MS Mincho"/>
                        <a:cs typeface="Times New Roman"/>
                      </a:endParaRPr>
                    </a:p>
                  </a:txBody>
                  <a:tcPr marL="68580" marR="68580" marT="0" marB="0">
                    <a:solidFill>
                      <a:srgbClr val="336699"/>
                    </a:solidFill>
                  </a:tcPr>
                </a:tc>
                <a:tc>
                  <a:txBody>
                    <a:bodyPr/>
                    <a:lstStyle/>
                    <a:p>
                      <a:pPr>
                        <a:lnSpc>
                          <a:spcPct val="100000"/>
                        </a:lnSpc>
                        <a:spcAft>
                          <a:spcPts val="0"/>
                        </a:spcAft>
                      </a:pPr>
                      <a:r>
                        <a:rPr lang="de-CH" sz="1600" b="1" kern="50" spc="15" dirty="0">
                          <a:solidFill>
                            <a:schemeClr val="bg1"/>
                          </a:solidFill>
                          <a:effectLst/>
                        </a:rPr>
                        <a:t>Charakteristika</a:t>
                      </a:r>
                      <a:endParaRPr lang="de-CH" sz="1600" b="1" dirty="0">
                        <a:solidFill>
                          <a:schemeClr val="bg1"/>
                        </a:solidFill>
                        <a:effectLst/>
                        <a:latin typeface="Calibri"/>
                        <a:ea typeface="MS Mincho"/>
                        <a:cs typeface="Times New Roman"/>
                      </a:endParaRPr>
                    </a:p>
                  </a:txBody>
                  <a:tcPr marL="68580" marR="68580" marT="0" marB="0">
                    <a:solidFill>
                      <a:srgbClr val="336699"/>
                    </a:solidFill>
                  </a:tcPr>
                </a:tc>
              </a:tr>
              <a:tr h="976109">
                <a:tc>
                  <a:txBody>
                    <a:bodyPr/>
                    <a:lstStyle/>
                    <a:p>
                      <a:pPr>
                        <a:lnSpc>
                          <a:spcPct val="100000"/>
                        </a:lnSpc>
                        <a:spcAft>
                          <a:spcPts val="0"/>
                        </a:spcAft>
                      </a:pPr>
                      <a:r>
                        <a:rPr lang="en-US" sz="1400" kern="50" spc="15" dirty="0">
                          <a:effectLst/>
                        </a:rPr>
                        <a:t>1</a:t>
                      </a:r>
                      <a:r>
                        <a:rPr lang="en-US" sz="1400" kern="50" dirty="0">
                          <a:effectLst/>
                        </a:rPr>
                        <a:t>.</a:t>
                      </a:r>
                      <a:r>
                        <a:rPr lang="en-US" sz="1400" kern="50" spc="30" dirty="0">
                          <a:effectLst/>
                        </a:rPr>
                        <a:t> </a:t>
                      </a:r>
                      <a:r>
                        <a:rPr lang="en-US" sz="1400" kern="50" spc="15" dirty="0" err="1">
                          <a:effectLst/>
                        </a:rPr>
                        <a:t>Le</a:t>
                      </a:r>
                      <a:r>
                        <a:rPr lang="en-US" sz="1400" kern="50" spc="30" dirty="0" err="1">
                          <a:effectLst/>
                        </a:rPr>
                        <a:t>r</a:t>
                      </a:r>
                      <a:r>
                        <a:rPr lang="en-US" sz="1400" kern="50" spc="15" dirty="0" err="1">
                          <a:effectLst/>
                        </a:rPr>
                        <a:t>nstufe</a:t>
                      </a:r>
                      <a:endParaRPr lang="de-CH" sz="1400" dirty="0">
                        <a:effectLst/>
                      </a:endParaRPr>
                    </a:p>
                    <a:p>
                      <a:pPr>
                        <a:lnSpc>
                          <a:spcPct val="100000"/>
                        </a:lnSpc>
                        <a:spcAft>
                          <a:spcPts val="0"/>
                        </a:spcAft>
                      </a:pPr>
                      <a:r>
                        <a:rPr lang="en-US" sz="1400" kern="50" spc="15" dirty="0" err="1" smtClean="0">
                          <a:effectLst/>
                        </a:rPr>
                        <a:t>konformativ</a:t>
                      </a:r>
                      <a:endParaRPr lang="de-CH" sz="1400" dirty="0" smtClean="0">
                        <a:effectLst/>
                      </a:endParaRPr>
                    </a:p>
                    <a:p>
                      <a:pPr>
                        <a:lnSpc>
                          <a:spcPct val="100000"/>
                        </a:lnSpc>
                        <a:spcAft>
                          <a:spcPts val="0"/>
                        </a:spcAft>
                      </a:pPr>
                      <a:r>
                        <a:rPr lang="en-US" sz="1400" kern="50" spc="15" dirty="0" smtClean="0">
                          <a:effectLst/>
                        </a:rPr>
                        <a:t>(</a:t>
                      </a:r>
                      <a:r>
                        <a:rPr lang="en-US" sz="1400" i="1" kern="50" spc="15" dirty="0">
                          <a:effectLst/>
                        </a:rPr>
                        <a:t>1</a:t>
                      </a:r>
                      <a:r>
                        <a:rPr lang="en-US" sz="1400" i="1" kern="50" spc="15" baseline="30000" dirty="0">
                          <a:effectLst/>
                        </a:rPr>
                        <a:t>s</a:t>
                      </a:r>
                      <a:r>
                        <a:rPr lang="en-US" sz="1400" i="1" kern="50" baseline="30000" dirty="0">
                          <a:effectLst/>
                        </a:rPr>
                        <a:t>t</a:t>
                      </a:r>
                      <a:r>
                        <a:rPr lang="en-US" sz="1400" i="1" kern="50" spc="30" baseline="30000" dirty="0">
                          <a:effectLst/>
                        </a:rPr>
                        <a:t> </a:t>
                      </a:r>
                      <a:r>
                        <a:rPr lang="en-US" sz="1400" i="1" kern="50" spc="15" dirty="0">
                          <a:effectLst/>
                        </a:rPr>
                        <a:t>o</a:t>
                      </a:r>
                      <a:r>
                        <a:rPr lang="en-US" sz="1400" i="1" kern="50" dirty="0">
                          <a:effectLst/>
                        </a:rPr>
                        <a:t>r</a:t>
                      </a:r>
                      <a:r>
                        <a:rPr lang="en-US" sz="1400" i="1" kern="50" spc="15" dirty="0">
                          <a:effectLst/>
                        </a:rPr>
                        <a:t>de</a:t>
                      </a:r>
                      <a:r>
                        <a:rPr lang="en-US" sz="1400" i="1" kern="50" dirty="0">
                          <a:effectLst/>
                        </a:rPr>
                        <a:t>r</a:t>
                      </a:r>
                      <a:r>
                        <a:rPr lang="en-US" sz="1400" i="1" kern="50" spc="30" dirty="0">
                          <a:effectLst/>
                        </a:rPr>
                        <a:t> l</a:t>
                      </a:r>
                      <a:r>
                        <a:rPr lang="en-US" sz="1400" i="1" kern="50" spc="15" dirty="0">
                          <a:effectLst/>
                        </a:rPr>
                        <a:t>ea</a:t>
                      </a:r>
                      <a:r>
                        <a:rPr lang="en-US" sz="1400" i="1" kern="50" spc="30" dirty="0">
                          <a:effectLst/>
                        </a:rPr>
                        <a:t>r</a:t>
                      </a:r>
                      <a:r>
                        <a:rPr lang="en-US" sz="1400" i="1" kern="50" spc="15" dirty="0">
                          <a:effectLst/>
                        </a:rPr>
                        <a:t>ning</a:t>
                      </a:r>
                      <a:r>
                        <a:rPr lang="en-US" sz="1400" kern="50" spc="15" dirty="0">
                          <a:effectLst/>
                        </a:rPr>
                        <a:t>)</a:t>
                      </a:r>
                      <a:endParaRPr lang="de-CH" sz="1400" dirty="0">
                        <a:effectLst/>
                      </a:endParaRPr>
                    </a:p>
                    <a:p>
                      <a:pPr>
                        <a:lnSpc>
                          <a:spcPct val="100000"/>
                        </a:lnSpc>
                        <a:spcAft>
                          <a:spcPts val="0"/>
                        </a:spcAft>
                      </a:pPr>
                      <a:r>
                        <a:rPr lang="en-US" sz="1400" kern="50" dirty="0">
                          <a:effectLst/>
                        </a:rPr>
                        <a:t> </a:t>
                      </a:r>
                      <a:endParaRPr lang="de-CH" sz="1400" dirty="0">
                        <a:effectLst/>
                        <a:latin typeface="Calibri"/>
                        <a:ea typeface="MS Mincho"/>
                        <a:cs typeface="Times New Roman"/>
                      </a:endParaRPr>
                    </a:p>
                  </a:txBody>
                  <a:tcPr marL="68580" marR="68580" marT="0" marB="0"/>
                </a:tc>
                <a:tc>
                  <a:txBody>
                    <a:bodyPr/>
                    <a:lstStyle/>
                    <a:p>
                      <a:pPr>
                        <a:lnSpc>
                          <a:spcPct val="100000"/>
                        </a:lnSpc>
                        <a:spcAft>
                          <a:spcPts val="0"/>
                        </a:spcAft>
                      </a:pPr>
                      <a:r>
                        <a:rPr lang="de-CH" sz="1400" kern="50" spc="15" dirty="0">
                          <a:effectLst/>
                        </a:rPr>
                        <a:t>Effizien</a:t>
                      </a:r>
                      <a:r>
                        <a:rPr lang="de-CH" sz="1400" kern="50" dirty="0">
                          <a:effectLst/>
                        </a:rPr>
                        <a:t>z</a:t>
                      </a:r>
                      <a:r>
                        <a:rPr lang="de-CH" sz="1400" kern="50" spc="30" dirty="0">
                          <a:effectLst/>
                        </a:rPr>
                        <a:t> </a:t>
                      </a:r>
                      <a:r>
                        <a:rPr lang="de-CH" sz="1400" kern="50" spc="15" dirty="0">
                          <a:effectLst/>
                        </a:rPr>
                        <a:t>und E</a:t>
                      </a:r>
                      <a:r>
                        <a:rPr lang="de-CH" sz="1400" kern="50" dirty="0">
                          <a:effectLst/>
                        </a:rPr>
                        <a:t>f</a:t>
                      </a:r>
                      <a:r>
                        <a:rPr lang="de-CH" sz="1400" kern="50" spc="15" dirty="0">
                          <a:effectLst/>
                        </a:rPr>
                        <a:t>fektivität:</a:t>
                      </a:r>
                      <a:endParaRPr lang="de-CH" sz="1400" dirty="0">
                        <a:effectLst/>
                      </a:endParaRPr>
                    </a:p>
                    <a:p>
                      <a:pPr>
                        <a:lnSpc>
                          <a:spcPct val="100000"/>
                        </a:lnSpc>
                        <a:spcAft>
                          <a:spcPts val="0"/>
                        </a:spcAft>
                      </a:pPr>
                      <a:r>
                        <a:rPr lang="de-CH" sz="1400" kern="50" spc="15" dirty="0">
                          <a:effectLst/>
                        </a:rPr>
                        <a:t>Ding</a:t>
                      </a:r>
                      <a:r>
                        <a:rPr lang="de-CH" sz="1400" kern="50" dirty="0">
                          <a:effectLst/>
                        </a:rPr>
                        <a:t>e</a:t>
                      </a:r>
                      <a:r>
                        <a:rPr lang="de-CH" sz="1400" kern="50" spc="30" dirty="0">
                          <a:effectLst/>
                        </a:rPr>
                        <a:t> </a:t>
                      </a:r>
                      <a:r>
                        <a:rPr lang="de-CH" sz="1400" kern="50" spc="15" dirty="0">
                          <a:effectLst/>
                        </a:rPr>
                        <a:t>besser machen</a:t>
                      </a:r>
                      <a:endParaRPr lang="de-CH" sz="1400" dirty="0">
                        <a:effectLst/>
                        <a:latin typeface="Calibri"/>
                        <a:ea typeface="MS Mincho"/>
                        <a:cs typeface="Times New Roman"/>
                      </a:endParaRPr>
                    </a:p>
                  </a:txBody>
                  <a:tcPr marL="68580" marR="68580" marT="0" marB="0"/>
                </a:tc>
                <a:tc>
                  <a:txBody>
                    <a:bodyPr/>
                    <a:lstStyle/>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Änderunge</a:t>
                      </a:r>
                      <a:r>
                        <a:rPr lang="de-CH" sz="1400" kern="50" dirty="0">
                          <a:effectLst/>
                        </a:rPr>
                        <a:t>n</a:t>
                      </a:r>
                      <a:r>
                        <a:rPr lang="de-CH" sz="1400" kern="50" spc="30" dirty="0">
                          <a:effectLst/>
                        </a:rPr>
                        <a:t> </a:t>
                      </a:r>
                      <a:r>
                        <a:rPr lang="de-CH" sz="1400" kern="50" spc="15" dirty="0">
                          <a:effectLst/>
                        </a:rPr>
                        <a:t>innerhal</a:t>
                      </a:r>
                      <a:r>
                        <a:rPr lang="de-CH" sz="1400" kern="50" dirty="0">
                          <a:effectLst/>
                        </a:rPr>
                        <a:t>b</a:t>
                      </a:r>
                      <a:r>
                        <a:rPr lang="de-CH" sz="1400" kern="50" spc="30" dirty="0">
                          <a:effectLst/>
                        </a:rPr>
                        <a:t> </a:t>
                      </a:r>
                      <a:r>
                        <a:rPr lang="de-CH" sz="1400" kern="50" spc="15" dirty="0">
                          <a:effectLst/>
                        </a:rPr>
                        <a:t>gesetzte</a:t>
                      </a:r>
                      <a:r>
                        <a:rPr lang="de-CH" sz="1400" kern="50" dirty="0">
                          <a:effectLst/>
                        </a:rPr>
                        <a:t>r</a:t>
                      </a:r>
                      <a:r>
                        <a:rPr lang="de-CH" sz="1400" kern="50" spc="30" dirty="0">
                          <a:effectLst/>
                        </a:rPr>
                        <a:t> </a:t>
                      </a:r>
                      <a:r>
                        <a:rPr lang="de-CH" sz="1400" kern="50" spc="15" dirty="0">
                          <a:effectLst/>
                        </a:rPr>
                        <a:t>(disziplinä</a:t>
                      </a:r>
                      <a:r>
                        <a:rPr lang="de-CH" sz="1400" kern="50" dirty="0">
                          <a:effectLst/>
                        </a:rPr>
                        <a:t>r</a:t>
                      </a:r>
                      <a:r>
                        <a:rPr lang="de-CH" sz="1400" kern="50" spc="15" dirty="0">
                          <a:effectLst/>
                        </a:rPr>
                        <a:t>er</a:t>
                      </a:r>
                      <a:r>
                        <a:rPr lang="de-CH" sz="1400" kern="50" dirty="0">
                          <a:effectLst/>
                        </a:rPr>
                        <a:t>)</a:t>
                      </a:r>
                      <a:r>
                        <a:rPr lang="de-CH" sz="1400" kern="50" spc="30" dirty="0">
                          <a:effectLst/>
                        </a:rPr>
                        <a:t> </a:t>
                      </a:r>
                      <a:r>
                        <a:rPr lang="de-CH" sz="1400" kern="50" spc="15" dirty="0">
                          <a:effectLst/>
                        </a:rPr>
                        <a:t>G</a:t>
                      </a:r>
                      <a:r>
                        <a:rPr lang="de-CH" sz="1400" kern="50" dirty="0">
                          <a:effectLst/>
                        </a:rPr>
                        <a:t>r</a:t>
                      </a:r>
                      <a:r>
                        <a:rPr lang="de-CH" sz="1400" kern="50" spc="15" dirty="0">
                          <a:effectLst/>
                        </a:rPr>
                        <a:t>enzen</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Le</a:t>
                      </a:r>
                      <a:r>
                        <a:rPr lang="de-CH" sz="1400" kern="50" spc="30" dirty="0">
                          <a:effectLst/>
                        </a:rPr>
                        <a:t>r</a:t>
                      </a:r>
                      <a:r>
                        <a:rPr lang="de-CH" sz="1400" kern="50" spc="15" dirty="0">
                          <a:effectLst/>
                        </a:rPr>
                        <a:t>ne</a:t>
                      </a:r>
                      <a:r>
                        <a:rPr lang="de-CH" sz="1400" kern="50" dirty="0">
                          <a:effectLst/>
                        </a:rPr>
                        <a:t>n</a:t>
                      </a:r>
                      <a:r>
                        <a:rPr lang="de-CH" sz="1400" kern="50" spc="30" dirty="0">
                          <a:effectLst/>
                        </a:rPr>
                        <a:t> </a:t>
                      </a:r>
                      <a:r>
                        <a:rPr lang="de-CH" sz="1400" kern="50" spc="15" dirty="0">
                          <a:effectLst/>
                        </a:rPr>
                        <a:t>übe</a:t>
                      </a:r>
                      <a:r>
                        <a:rPr lang="de-CH" sz="1400" kern="50" dirty="0">
                          <a:effectLst/>
                        </a:rPr>
                        <a:t>r</a:t>
                      </a:r>
                      <a:r>
                        <a:rPr lang="de-CH" sz="1400" kern="50" spc="30" dirty="0">
                          <a:effectLst/>
                        </a:rPr>
                        <a:t> </a:t>
                      </a:r>
                      <a:r>
                        <a:rPr lang="de-CH" sz="1400" kern="50" spc="15" dirty="0">
                          <a:effectLst/>
                        </a:rPr>
                        <a:t>etwas</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spc="30" dirty="0">
                          <a:effectLst/>
                        </a:rPr>
                        <a:t>W</a:t>
                      </a:r>
                      <a:r>
                        <a:rPr lang="de-CH" sz="1400" kern="50" spc="15" dirty="0">
                          <a:effectLst/>
                        </a:rPr>
                        <a:t>issenstransfer</a:t>
                      </a:r>
                      <a:endParaRPr lang="de-CH" sz="1400" dirty="0">
                        <a:effectLst/>
                      </a:endParaRPr>
                    </a:p>
                    <a:p>
                      <a:pPr marL="637540" lvl="1" indent="-180340">
                        <a:lnSpc>
                          <a:spcPct val="100000"/>
                        </a:lnSpc>
                        <a:spcAft>
                          <a:spcPts val="0"/>
                        </a:spcAft>
                      </a:pPr>
                      <a:r>
                        <a:rPr lang="de-CH" sz="1400" i="1" kern="50" spc="15" dirty="0" smtClean="0">
                          <a:solidFill>
                            <a:srgbClr val="C00000"/>
                          </a:solidFill>
                          <a:effectLst/>
                        </a:rPr>
                        <a:t>Kognitiv</a:t>
                      </a:r>
                      <a:r>
                        <a:rPr lang="de-CH" sz="1400" i="1" kern="50" dirty="0" smtClean="0">
                          <a:solidFill>
                            <a:srgbClr val="C00000"/>
                          </a:solidFill>
                          <a:effectLst/>
                        </a:rPr>
                        <a:t>e</a:t>
                      </a:r>
                      <a:r>
                        <a:rPr lang="de-CH" sz="1400" i="1" kern="50" spc="30" dirty="0" smtClean="0">
                          <a:solidFill>
                            <a:srgbClr val="C00000"/>
                          </a:solidFill>
                          <a:effectLst/>
                        </a:rPr>
                        <a:t> </a:t>
                      </a:r>
                      <a:r>
                        <a:rPr lang="de-CH" sz="1400" i="1" kern="50" spc="15" dirty="0">
                          <a:solidFill>
                            <a:srgbClr val="C00000"/>
                          </a:solidFill>
                          <a:effectLst/>
                        </a:rPr>
                        <a:t>Dimension</a:t>
                      </a:r>
                      <a:r>
                        <a:rPr lang="de-CH" sz="1400" i="1" kern="50" dirty="0">
                          <a:solidFill>
                            <a:srgbClr val="C00000"/>
                          </a:solidFill>
                          <a:effectLst/>
                        </a:rPr>
                        <a:t>:</a:t>
                      </a:r>
                      <a:r>
                        <a:rPr lang="de-CH" sz="1400" i="1" kern="50" spc="30" dirty="0">
                          <a:solidFill>
                            <a:srgbClr val="C00000"/>
                          </a:solidFill>
                          <a:effectLst/>
                        </a:rPr>
                        <a:t> </a:t>
                      </a:r>
                      <a:r>
                        <a:rPr lang="de-CH" sz="1400" i="1" kern="50" spc="15" dirty="0">
                          <a:solidFill>
                            <a:srgbClr val="C00000"/>
                          </a:solidFill>
                          <a:effectLst/>
                        </a:rPr>
                        <a:t>Intellekt</a:t>
                      </a:r>
                      <a:endParaRPr lang="de-CH" sz="1400" i="1" dirty="0">
                        <a:solidFill>
                          <a:srgbClr val="C00000"/>
                        </a:solidFill>
                        <a:effectLst/>
                        <a:latin typeface="Calibri"/>
                        <a:ea typeface="MS Mincho"/>
                        <a:cs typeface="Times New Roman"/>
                      </a:endParaRPr>
                    </a:p>
                  </a:txBody>
                  <a:tcPr marL="68580" marR="68580" marT="0" marB="0"/>
                </a:tc>
              </a:tr>
              <a:tr h="1472162">
                <a:tc>
                  <a:txBody>
                    <a:bodyPr/>
                    <a:lstStyle/>
                    <a:p>
                      <a:pPr>
                        <a:lnSpc>
                          <a:spcPct val="100000"/>
                        </a:lnSpc>
                        <a:spcAft>
                          <a:spcPts val="0"/>
                        </a:spcAft>
                      </a:pPr>
                      <a:r>
                        <a:rPr lang="en-US" sz="1400" kern="50" spc="15" dirty="0">
                          <a:effectLst/>
                        </a:rPr>
                        <a:t>2</a:t>
                      </a:r>
                      <a:r>
                        <a:rPr lang="en-US" sz="1400" kern="50" dirty="0">
                          <a:effectLst/>
                        </a:rPr>
                        <a:t>.</a:t>
                      </a:r>
                      <a:r>
                        <a:rPr lang="en-US" sz="1400" kern="50" spc="30" dirty="0">
                          <a:effectLst/>
                        </a:rPr>
                        <a:t> </a:t>
                      </a:r>
                      <a:r>
                        <a:rPr lang="en-US" sz="1400" kern="50" spc="15" dirty="0" err="1">
                          <a:effectLst/>
                        </a:rPr>
                        <a:t>Le</a:t>
                      </a:r>
                      <a:r>
                        <a:rPr lang="en-US" sz="1400" kern="50" spc="30" dirty="0" err="1">
                          <a:effectLst/>
                        </a:rPr>
                        <a:t>r</a:t>
                      </a:r>
                      <a:r>
                        <a:rPr lang="en-US" sz="1400" kern="50" spc="15" dirty="0" err="1">
                          <a:effectLst/>
                        </a:rPr>
                        <a:t>nstufe</a:t>
                      </a:r>
                      <a:endParaRPr lang="de-CH" sz="1400" dirty="0">
                        <a:effectLst/>
                      </a:endParaRPr>
                    </a:p>
                    <a:p>
                      <a:pPr>
                        <a:lnSpc>
                          <a:spcPct val="100000"/>
                        </a:lnSpc>
                        <a:spcAft>
                          <a:spcPts val="0"/>
                        </a:spcAft>
                      </a:pPr>
                      <a:r>
                        <a:rPr lang="en-US" sz="1400" kern="50" dirty="0" err="1">
                          <a:effectLst/>
                        </a:rPr>
                        <a:t>reformativ</a:t>
                      </a:r>
                      <a:endParaRPr lang="de-CH" sz="1400" dirty="0">
                        <a:effectLst/>
                      </a:endParaRPr>
                    </a:p>
                    <a:p>
                      <a:pPr>
                        <a:lnSpc>
                          <a:spcPct val="100000"/>
                        </a:lnSpc>
                        <a:spcAft>
                          <a:spcPts val="0"/>
                        </a:spcAft>
                      </a:pPr>
                      <a:r>
                        <a:rPr lang="en-US" sz="1400" kern="50" spc="15" dirty="0">
                          <a:effectLst/>
                        </a:rPr>
                        <a:t>(</a:t>
                      </a:r>
                      <a:r>
                        <a:rPr lang="en-US" sz="1400" i="1" kern="50" spc="15" dirty="0">
                          <a:solidFill>
                            <a:schemeClr val="dk1"/>
                          </a:solidFill>
                          <a:effectLst/>
                          <a:latin typeface="+mn-lt"/>
                          <a:ea typeface="+mn-ea"/>
                          <a:cs typeface="+mn-cs"/>
                        </a:rPr>
                        <a:t>2nd order learning</a:t>
                      </a:r>
                      <a:r>
                        <a:rPr lang="en-US" sz="1400" kern="50" spc="15" dirty="0">
                          <a:effectLst/>
                        </a:rPr>
                        <a:t>)</a:t>
                      </a:r>
                      <a:endParaRPr lang="de-CH" sz="1400" dirty="0">
                        <a:effectLst/>
                      </a:endParaRPr>
                    </a:p>
                    <a:p>
                      <a:pPr>
                        <a:lnSpc>
                          <a:spcPct val="100000"/>
                        </a:lnSpc>
                        <a:spcAft>
                          <a:spcPts val="0"/>
                        </a:spcAft>
                      </a:pPr>
                      <a:r>
                        <a:rPr lang="en-US" sz="1400" kern="50" dirty="0">
                          <a:effectLst/>
                        </a:rPr>
                        <a:t> </a:t>
                      </a:r>
                      <a:endParaRPr lang="de-CH" sz="1400" dirty="0">
                        <a:effectLst/>
                        <a:latin typeface="Calibri"/>
                        <a:ea typeface="MS Mincho"/>
                        <a:cs typeface="Times New Roman"/>
                      </a:endParaRPr>
                    </a:p>
                  </a:txBody>
                  <a:tcPr marL="68580" marR="68580" marT="0" marB="0">
                    <a:solidFill>
                      <a:schemeClr val="accent1"/>
                    </a:solidFill>
                  </a:tcPr>
                </a:tc>
                <a:tc>
                  <a:txBody>
                    <a:bodyPr/>
                    <a:lstStyle/>
                    <a:p>
                      <a:pPr>
                        <a:lnSpc>
                          <a:spcPct val="100000"/>
                        </a:lnSpc>
                        <a:spcAft>
                          <a:spcPts val="0"/>
                        </a:spcAft>
                      </a:pPr>
                      <a:r>
                        <a:rPr lang="de-CH" sz="1400" kern="50" spc="15" dirty="0" smtClean="0">
                          <a:effectLst/>
                        </a:rPr>
                        <a:t>Zugrunde liegende Annahmen prüfe</a:t>
                      </a:r>
                      <a:r>
                        <a:rPr lang="de-CH" sz="1400" kern="50" dirty="0" smtClean="0">
                          <a:effectLst/>
                        </a:rPr>
                        <a:t>n</a:t>
                      </a:r>
                      <a:r>
                        <a:rPr lang="de-CH" sz="1400" kern="50" spc="30" dirty="0" smtClean="0">
                          <a:effectLst/>
                        </a:rPr>
                        <a:t> </a:t>
                      </a:r>
                      <a:r>
                        <a:rPr lang="de-CH" sz="1400" kern="50" spc="15" dirty="0" smtClean="0">
                          <a:effectLst/>
                        </a:rPr>
                        <a:t>und ände</a:t>
                      </a:r>
                      <a:r>
                        <a:rPr lang="de-CH" sz="1400" kern="50" spc="30" dirty="0" smtClean="0">
                          <a:effectLst/>
                        </a:rPr>
                        <a:t>r</a:t>
                      </a:r>
                      <a:r>
                        <a:rPr lang="de-CH" sz="1400" kern="50" dirty="0" smtClean="0">
                          <a:effectLst/>
                        </a:rPr>
                        <a:t>n: </a:t>
                      </a:r>
                      <a:r>
                        <a:rPr lang="de-CH" sz="1400" kern="50" spc="15" dirty="0" smtClean="0">
                          <a:effectLst/>
                        </a:rPr>
                        <a:t>besse</a:t>
                      </a:r>
                      <a:r>
                        <a:rPr lang="de-CH" sz="1400" kern="50" dirty="0" smtClean="0">
                          <a:effectLst/>
                        </a:rPr>
                        <a:t>re </a:t>
                      </a:r>
                      <a:r>
                        <a:rPr lang="de-CH" sz="1400" kern="50" spc="15" dirty="0" smtClean="0">
                          <a:effectLst/>
                        </a:rPr>
                        <a:t>Ding</a:t>
                      </a:r>
                      <a:r>
                        <a:rPr lang="de-CH" sz="1400" kern="50" dirty="0" smtClean="0">
                          <a:effectLst/>
                        </a:rPr>
                        <a:t>e</a:t>
                      </a:r>
                      <a:r>
                        <a:rPr lang="de-CH" sz="1400" kern="50" spc="30" dirty="0" smtClean="0">
                          <a:effectLst/>
                        </a:rPr>
                        <a:t> </a:t>
                      </a:r>
                      <a:r>
                        <a:rPr lang="de-CH" sz="1400" kern="50" spc="15" dirty="0" smtClean="0">
                          <a:effectLst/>
                        </a:rPr>
                        <a:t>tun</a:t>
                      </a:r>
                      <a:endParaRPr lang="de-CH" sz="1400" dirty="0">
                        <a:effectLst/>
                        <a:latin typeface="Calibri"/>
                        <a:ea typeface="MS Mincho"/>
                        <a:cs typeface="Times New Roman"/>
                      </a:endParaRPr>
                    </a:p>
                  </a:txBody>
                  <a:tcPr marL="68580" marR="68580" marT="0" marB="0">
                    <a:solidFill>
                      <a:schemeClr val="accent1"/>
                    </a:solidFill>
                  </a:tcPr>
                </a:tc>
                <a:tc>
                  <a:txBody>
                    <a:bodyPr/>
                    <a:lstStyle/>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Signifikan</a:t>
                      </a:r>
                      <a:r>
                        <a:rPr lang="de-CH" sz="1400" kern="50" dirty="0">
                          <a:effectLst/>
                        </a:rPr>
                        <a:t>t</a:t>
                      </a:r>
                      <a:r>
                        <a:rPr lang="de-CH" sz="1400" kern="50" spc="30" dirty="0">
                          <a:effectLst/>
                        </a:rPr>
                        <a:t> </a:t>
                      </a:r>
                      <a:r>
                        <a:rPr lang="de-CH" sz="1400" kern="50" spc="15" dirty="0">
                          <a:effectLst/>
                        </a:rPr>
                        <a:t>ander</a:t>
                      </a:r>
                      <a:r>
                        <a:rPr lang="de-CH" sz="1400" kern="50" dirty="0">
                          <a:effectLst/>
                        </a:rPr>
                        <a:t>s</a:t>
                      </a:r>
                      <a:r>
                        <a:rPr lang="de-CH" sz="1400" kern="50" spc="30" dirty="0">
                          <a:effectLst/>
                        </a:rPr>
                        <a:t> </a:t>
                      </a:r>
                      <a:r>
                        <a:rPr lang="de-CH" sz="1400" kern="50" spc="15" dirty="0">
                          <a:effectLst/>
                        </a:rPr>
                        <a:t>denken</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dirty="0">
                          <a:effectLst/>
                        </a:rPr>
                        <a:t>Glauben, </a:t>
                      </a:r>
                      <a:r>
                        <a:rPr lang="de-CH" sz="1400" kern="50" spc="-15" dirty="0">
                          <a:effectLst/>
                        </a:rPr>
                        <a:t>W</a:t>
                      </a:r>
                      <a:r>
                        <a:rPr lang="de-CH" sz="1400" kern="50" dirty="0">
                          <a:effectLst/>
                        </a:rPr>
                        <a:t>erte, Annahmen, etc. kritisch hinterfragen und anpassen</a:t>
                      </a:r>
                      <a:endParaRPr lang="de-CH" sz="1400" dirty="0">
                        <a:effectLst/>
                      </a:endParaRPr>
                    </a:p>
                    <a:p>
                      <a:pPr marL="637540" lvl="1" indent="-180340">
                        <a:lnSpc>
                          <a:spcPct val="100000"/>
                        </a:lnSpc>
                        <a:spcAft>
                          <a:spcPts val="0"/>
                        </a:spcAft>
                      </a:pPr>
                      <a:r>
                        <a:rPr lang="de-CH" sz="1400" i="1" kern="50" spc="15" dirty="0" smtClean="0">
                          <a:solidFill>
                            <a:srgbClr val="C00000"/>
                          </a:solidFill>
                          <a:effectLst/>
                        </a:rPr>
                        <a:t>A</a:t>
                      </a:r>
                      <a:r>
                        <a:rPr lang="de-CH" sz="1400" i="1" kern="50" dirty="0" smtClean="0">
                          <a:solidFill>
                            <a:srgbClr val="C00000"/>
                          </a:solidFill>
                          <a:effectLst/>
                        </a:rPr>
                        <a:t>f</a:t>
                      </a:r>
                      <a:r>
                        <a:rPr lang="de-CH" sz="1400" i="1" kern="50" spc="15" dirty="0" smtClean="0">
                          <a:solidFill>
                            <a:srgbClr val="C00000"/>
                          </a:solidFill>
                          <a:effectLst/>
                        </a:rPr>
                        <a:t>fektiv</a:t>
                      </a:r>
                      <a:r>
                        <a:rPr lang="de-CH" sz="1400" i="1" kern="50" dirty="0" smtClean="0">
                          <a:solidFill>
                            <a:srgbClr val="C00000"/>
                          </a:solidFill>
                          <a:effectLst/>
                        </a:rPr>
                        <a:t>e</a:t>
                      </a:r>
                      <a:r>
                        <a:rPr lang="de-CH" sz="1400" i="1" kern="50" spc="30" dirty="0" smtClean="0">
                          <a:solidFill>
                            <a:srgbClr val="C00000"/>
                          </a:solidFill>
                          <a:effectLst/>
                        </a:rPr>
                        <a:t> </a:t>
                      </a:r>
                      <a:r>
                        <a:rPr lang="de-CH" sz="1400" i="1" kern="50" spc="15" dirty="0" smtClean="0">
                          <a:solidFill>
                            <a:srgbClr val="C00000"/>
                          </a:solidFill>
                          <a:effectLst/>
                        </a:rPr>
                        <a:t>Dimension</a:t>
                      </a:r>
                      <a:r>
                        <a:rPr lang="de-CH" sz="1400" i="1" kern="50" dirty="0" smtClean="0">
                          <a:solidFill>
                            <a:srgbClr val="C00000"/>
                          </a:solidFill>
                          <a:effectLst/>
                        </a:rPr>
                        <a:t>:</a:t>
                      </a:r>
                      <a:r>
                        <a:rPr lang="de-CH" sz="1400" i="1" kern="50" spc="30" dirty="0" smtClean="0">
                          <a:solidFill>
                            <a:srgbClr val="C00000"/>
                          </a:solidFill>
                          <a:effectLst/>
                        </a:rPr>
                        <a:t> </a:t>
                      </a:r>
                      <a:r>
                        <a:rPr lang="de-CH" sz="1400" i="1" kern="50" spc="15" dirty="0" smtClean="0">
                          <a:solidFill>
                            <a:srgbClr val="C00000"/>
                          </a:solidFill>
                          <a:effectLst/>
                        </a:rPr>
                        <a:t>Emotionen</a:t>
                      </a:r>
                      <a:endParaRPr lang="de-CH" sz="1400" i="1" dirty="0">
                        <a:solidFill>
                          <a:srgbClr val="C00000"/>
                        </a:solidFill>
                        <a:effectLst/>
                        <a:latin typeface="Calibri"/>
                        <a:ea typeface="MS Mincho"/>
                        <a:cs typeface="Times New Roman"/>
                      </a:endParaRPr>
                    </a:p>
                  </a:txBody>
                  <a:tcPr marL="68580" marR="68580" marT="0" marB="0">
                    <a:solidFill>
                      <a:schemeClr val="accent1"/>
                    </a:solidFill>
                  </a:tcPr>
                </a:tc>
              </a:tr>
              <a:tr h="2216242">
                <a:tc>
                  <a:txBody>
                    <a:bodyPr/>
                    <a:lstStyle/>
                    <a:p>
                      <a:pPr>
                        <a:lnSpc>
                          <a:spcPct val="100000"/>
                        </a:lnSpc>
                        <a:spcAft>
                          <a:spcPts val="0"/>
                        </a:spcAft>
                      </a:pPr>
                      <a:r>
                        <a:rPr lang="en-US" sz="1400" kern="50" spc="15" dirty="0">
                          <a:effectLst/>
                        </a:rPr>
                        <a:t>3</a:t>
                      </a:r>
                      <a:r>
                        <a:rPr lang="en-US" sz="1400" kern="50" dirty="0">
                          <a:effectLst/>
                        </a:rPr>
                        <a:t>.</a:t>
                      </a:r>
                      <a:r>
                        <a:rPr lang="en-US" sz="1400" kern="50" spc="30" dirty="0">
                          <a:effectLst/>
                        </a:rPr>
                        <a:t> </a:t>
                      </a:r>
                      <a:r>
                        <a:rPr lang="en-US" sz="1400" kern="50" spc="15" dirty="0" err="1">
                          <a:effectLst/>
                        </a:rPr>
                        <a:t>Le</a:t>
                      </a:r>
                      <a:r>
                        <a:rPr lang="en-US" sz="1400" kern="50" spc="30" dirty="0" err="1">
                          <a:effectLst/>
                        </a:rPr>
                        <a:t>r</a:t>
                      </a:r>
                      <a:r>
                        <a:rPr lang="en-US" sz="1400" kern="50" spc="15" dirty="0" err="1">
                          <a:effectLst/>
                        </a:rPr>
                        <a:t>nstufe</a:t>
                      </a:r>
                      <a:endParaRPr lang="de-CH" sz="1400" dirty="0">
                        <a:effectLst/>
                      </a:endParaRPr>
                    </a:p>
                    <a:p>
                      <a:pPr>
                        <a:lnSpc>
                          <a:spcPct val="100000"/>
                        </a:lnSpc>
                        <a:spcAft>
                          <a:spcPts val="0"/>
                        </a:spcAft>
                      </a:pPr>
                      <a:r>
                        <a:rPr lang="en-US" sz="1400" kern="50" spc="15" dirty="0" err="1">
                          <a:effectLst/>
                        </a:rPr>
                        <a:t>transformativ</a:t>
                      </a:r>
                      <a:endParaRPr lang="de-CH" sz="1400" dirty="0">
                        <a:effectLst/>
                      </a:endParaRPr>
                    </a:p>
                    <a:p>
                      <a:pPr>
                        <a:lnSpc>
                          <a:spcPct val="100000"/>
                        </a:lnSpc>
                        <a:spcAft>
                          <a:spcPts val="0"/>
                        </a:spcAft>
                      </a:pPr>
                      <a:r>
                        <a:rPr lang="en-US" sz="1400" kern="50" spc="15" dirty="0">
                          <a:effectLst/>
                        </a:rPr>
                        <a:t>(</a:t>
                      </a:r>
                      <a:r>
                        <a:rPr lang="en-US" sz="1400" i="1" kern="50" spc="15" dirty="0">
                          <a:solidFill>
                            <a:schemeClr val="dk1"/>
                          </a:solidFill>
                          <a:effectLst/>
                          <a:latin typeface="+mn-lt"/>
                          <a:ea typeface="+mn-ea"/>
                          <a:cs typeface="+mn-cs"/>
                        </a:rPr>
                        <a:t>3rd order learning</a:t>
                      </a:r>
                      <a:r>
                        <a:rPr lang="en-US" sz="1400" kern="50" spc="15" dirty="0">
                          <a:effectLst/>
                        </a:rPr>
                        <a:t>)</a:t>
                      </a:r>
                      <a:endParaRPr lang="de-CH" sz="1400" dirty="0">
                        <a:effectLst/>
                      </a:endParaRPr>
                    </a:p>
                    <a:p>
                      <a:pPr>
                        <a:lnSpc>
                          <a:spcPct val="100000"/>
                        </a:lnSpc>
                        <a:spcAft>
                          <a:spcPts val="0"/>
                        </a:spcAft>
                      </a:pPr>
                      <a:r>
                        <a:rPr lang="en-US" sz="1400" kern="50" dirty="0">
                          <a:effectLst/>
                        </a:rPr>
                        <a:t> </a:t>
                      </a:r>
                      <a:endParaRPr lang="de-CH" sz="1400" dirty="0">
                        <a:effectLst/>
                        <a:latin typeface="Calibri"/>
                        <a:ea typeface="MS Mincho"/>
                        <a:cs typeface="Times New Roman"/>
                      </a:endParaRPr>
                    </a:p>
                  </a:txBody>
                  <a:tcPr marL="68580" marR="68580" marT="0" marB="0">
                    <a:solidFill>
                      <a:schemeClr val="accent1">
                        <a:lumMod val="90000"/>
                      </a:schemeClr>
                    </a:solidFill>
                  </a:tcPr>
                </a:tc>
                <a:tc>
                  <a:txBody>
                    <a:bodyPr/>
                    <a:lstStyle/>
                    <a:p>
                      <a:pPr>
                        <a:lnSpc>
                          <a:spcPct val="100000"/>
                        </a:lnSpc>
                        <a:spcAft>
                          <a:spcPts val="0"/>
                        </a:spcAft>
                      </a:pPr>
                      <a:r>
                        <a:rPr lang="de-CH" sz="1400" kern="50" spc="15" dirty="0">
                          <a:effectLst/>
                        </a:rPr>
                        <a:t>Paradigmen- </a:t>
                      </a:r>
                      <a:r>
                        <a:rPr lang="de-CH" sz="1400" kern="50" dirty="0">
                          <a:effectLst/>
                        </a:rPr>
                        <a:t>W</a:t>
                      </a:r>
                      <a:r>
                        <a:rPr lang="de-CH" sz="1400" kern="50" spc="15" dirty="0">
                          <a:effectLst/>
                        </a:rPr>
                        <a:t>echsel:</a:t>
                      </a:r>
                      <a:endParaRPr lang="de-CH" sz="1400" dirty="0">
                        <a:effectLst/>
                      </a:endParaRPr>
                    </a:p>
                    <a:p>
                      <a:pPr>
                        <a:lnSpc>
                          <a:spcPct val="100000"/>
                        </a:lnSpc>
                        <a:spcAft>
                          <a:spcPts val="0"/>
                        </a:spcAft>
                      </a:pPr>
                      <a:r>
                        <a:rPr lang="de-CH" sz="1400" kern="50" spc="15" dirty="0">
                          <a:effectLst/>
                        </a:rPr>
                        <a:t>Ding</a:t>
                      </a:r>
                      <a:r>
                        <a:rPr lang="de-CH" sz="1400" kern="50" dirty="0">
                          <a:effectLst/>
                        </a:rPr>
                        <a:t>e</a:t>
                      </a:r>
                      <a:r>
                        <a:rPr lang="de-CH" sz="1400" kern="50" spc="30" dirty="0">
                          <a:effectLst/>
                        </a:rPr>
                        <a:t> </a:t>
                      </a:r>
                      <a:r>
                        <a:rPr lang="de-CH" sz="1400" kern="50" spc="15" dirty="0">
                          <a:effectLst/>
                        </a:rPr>
                        <a:t>anders sehen</a:t>
                      </a:r>
                      <a:endParaRPr lang="de-CH" sz="1400" dirty="0">
                        <a:effectLst/>
                        <a:latin typeface="Calibri"/>
                        <a:ea typeface="MS Mincho"/>
                        <a:cs typeface="Times New Roman"/>
                      </a:endParaRPr>
                    </a:p>
                  </a:txBody>
                  <a:tcPr marL="68580" marR="68580" marT="0" marB="0">
                    <a:solidFill>
                      <a:schemeClr val="accent1">
                        <a:lumMod val="90000"/>
                      </a:schemeClr>
                    </a:solidFill>
                  </a:tcPr>
                </a:tc>
                <a:tc>
                  <a:txBody>
                    <a:bodyPr/>
                    <a:lstStyle/>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Sic</a:t>
                      </a:r>
                      <a:r>
                        <a:rPr lang="de-CH" sz="1400" kern="50" dirty="0">
                          <a:effectLst/>
                        </a:rPr>
                        <a:t>h</a:t>
                      </a:r>
                      <a:r>
                        <a:rPr lang="de-CH" sz="1400" kern="50" spc="30" dirty="0">
                          <a:effectLst/>
                        </a:rPr>
                        <a:t> </a:t>
                      </a:r>
                      <a:r>
                        <a:rPr lang="de-CH" sz="1400" kern="50" spc="15" dirty="0">
                          <a:effectLst/>
                        </a:rPr>
                        <a:t>seine</a:t>
                      </a:r>
                      <a:r>
                        <a:rPr lang="de-CH" sz="1400" kern="50" dirty="0">
                          <a:effectLst/>
                        </a:rPr>
                        <a:t>r</a:t>
                      </a:r>
                      <a:r>
                        <a:rPr lang="de-CH" sz="1400" kern="50" spc="30" dirty="0">
                          <a:effectLst/>
                        </a:rPr>
                        <a:t> </a:t>
                      </a:r>
                      <a:r>
                        <a:rPr lang="de-CH" sz="1400" kern="50" dirty="0">
                          <a:effectLst/>
                        </a:rPr>
                        <a:t>W</a:t>
                      </a:r>
                      <a:r>
                        <a:rPr lang="de-CH" sz="1400" kern="50" spc="15" dirty="0">
                          <a:effectLst/>
                        </a:rPr>
                        <a:t>eltanschauun</a:t>
                      </a:r>
                      <a:r>
                        <a:rPr lang="de-CH" sz="1400" kern="50" dirty="0">
                          <a:effectLst/>
                        </a:rPr>
                        <a:t>g</a:t>
                      </a:r>
                      <a:r>
                        <a:rPr lang="de-CH" sz="1400" kern="50" spc="30" dirty="0">
                          <a:effectLst/>
                        </a:rPr>
                        <a:t> </a:t>
                      </a:r>
                      <a:r>
                        <a:rPr lang="de-CH" sz="1400" kern="50" spc="15" dirty="0">
                          <a:effectLst/>
                        </a:rPr>
                        <a:t>bewuss</a:t>
                      </a:r>
                      <a:r>
                        <a:rPr lang="de-CH" sz="1400" kern="50" dirty="0">
                          <a:effectLst/>
                        </a:rPr>
                        <a:t>t</a:t>
                      </a:r>
                      <a:r>
                        <a:rPr lang="de-CH" sz="1400" kern="50" spc="30" dirty="0">
                          <a:effectLst/>
                        </a:rPr>
                        <a:t> </a:t>
                      </a:r>
                      <a:r>
                        <a:rPr lang="de-CH" sz="1400" kern="50" spc="15" dirty="0">
                          <a:effectLst/>
                        </a:rPr>
                        <a:t>sein</a:t>
                      </a:r>
                      <a:r>
                        <a:rPr lang="de-CH" sz="1400" kern="50" dirty="0">
                          <a:effectLst/>
                        </a:rPr>
                        <a:t>,</a:t>
                      </a:r>
                      <a:r>
                        <a:rPr lang="de-CH" sz="1400" kern="50" spc="30" dirty="0">
                          <a:effectLst/>
                        </a:rPr>
                        <a:t> </a:t>
                      </a:r>
                      <a:r>
                        <a:rPr lang="de-CH" sz="1400" kern="50" spc="15" dirty="0">
                          <a:effectLst/>
                        </a:rPr>
                        <a:t>di</a:t>
                      </a:r>
                      <a:r>
                        <a:rPr lang="de-CH" sz="1400" kern="50" dirty="0">
                          <a:effectLst/>
                        </a:rPr>
                        <a:t>e</a:t>
                      </a:r>
                      <a:r>
                        <a:rPr lang="de-CH" sz="1400" kern="50" spc="30" dirty="0">
                          <a:effectLst/>
                        </a:rPr>
                        <a:t> </a:t>
                      </a:r>
                      <a:r>
                        <a:rPr lang="de-CH" sz="1400" kern="50" spc="15" dirty="0">
                          <a:effectLst/>
                        </a:rPr>
                        <a:t>u.a</a:t>
                      </a:r>
                      <a:r>
                        <a:rPr lang="de-CH" sz="1400" kern="50" dirty="0">
                          <a:effectLst/>
                        </a:rPr>
                        <a:t>.</a:t>
                      </a:r>
                      <a:r>
                        <a:rPr lang="de-CH" sz="1400" kern="50" spc="30" dirty="0">
                          <a:effectLst/>
                        </a:rPr>
                        <a:t> </a:t>
                      </a:r>
                      <a:r>
                        <a:rPr lang="de-CH" sz="1400" kern="50" spc="15" dirty="0">
                          <a:effectLst/>
                        </a:rPr>
                        <a:t>zu</a:t>
                      </a:r>
                      <a:r>
                        <a:rPr lang="de-CH" sz="1400" kern="50" dirty="0">
                          <a:effectLst/>
                        </a:rPr>
                        <a:t>m</a:t>
                      </a:r>
                      <a:r>
                        <a:rPr lang="de-CH" sz="1400" kern="50" spc="30" dirty="0">
                          <a:effectLst/>
                        </a:rPr>
                        <a:t> </a:t>
                      </a:r>
                      <a:r>
                        <a:rPr lang="de-CH" sz="1400" kern="50" spc="15" dirty="0">
                          <a:effectLst/>
                        </a:rPr>
                        <a:t>Entschluss geführ</a:t>
                      </a:r>
                      <a:r>
                        <a:rPr lang="de-CH" sz="1400" kern="50" dirty="0">
                          <a:effectLst/>
                        </a:rPr>
                        <a:t>t</a:t>
                      </a:r>
                      <a:r>
                        <a:rPr lang="de-CH" sz="1400" kern="50" spc="30" dirty="0">
                          <a:effectLst/>
                        </a:rPr>
                        <a:t> </a:t>
                      </a:r>
                      <a:r>
                        <a:rPr lang="de-CH" sz="1400" kern="50" spc="15" dirty="0">
                          <a:effectLst/>
                        </a:rPr>
                        <a:t>hat</a:t>
                      </a:r>
                      <a:r>
                        <a:rPr lang="de-CH" sz="1400" kern="50" dirty="0">
                          <a:effectLst/>
                        </a:rPr>
                        <a:t>,</a:t>
                      </a:r>
                      <a:r>
                        <a:rPr lang="de-CH" sz="1400" kern="50" spc="30" dirty="0">
                          <a:effectLst/>
                        </a:rPr>
                        <a:t> </a:t>
                      </a:r>
                      <a:r>
                        <a:rPr lang="de-CH" sz="1400" kern="50" spc="15" dirty="0">
                          <a:effectLst/>
                        </a:rPr>
                        <a:t>ei</a:t>
                      </a:r>
                      <a:r>
                        <a:rPr lang="de-CH" sz="1400" kern="50" dirty="0">
                          <a:effectLst/>
                        </a:rPr>
                        <a:t>n</a:t>
                      </a:r>
                      <a:r>
                        <a:rPr lang="de-CH" sz="1400" kern="50" spc="30" dirty="0">
                          <a:effectLst/>
                        </a:rPr>
                        <a:t> </a:t>
                      </a:r>
                      <a:r>
                        <a:rPr lang="de-CH" sz="1400" kern="50" spc="15" dirty="0">
                          <a:effectLst/>
                        </a:rPr>
                        <a:t>bestimmte</a:t>
                      </a:r>
                      <a:r>
                        <a:rPr lang="de-CH" sz="1400" kern="50" dirty="0">
                          <a:effectLst/>
                        </a:rPr>
                        <a:t>s</a:t>
                      </a:r>
                      <a:r>
                        <a:rPr lang="de-CH" sz="1400" kern="50" spc="30" dirty="0">
                          <a:effectLst/>
                        </a:rPr>
                        <a:t> </a:t>
                      </a:r>
                      <a:r>
                        <a:rPr lang="de-CH" sz="1400" kern="50" spc="15" dirty="0">
                          <a:effectLst/>
                        </a:rPr>
                        <a:t>Fac</a:t>
                      </a:r>
                      <a:r>
                        <a:rPr lang="de-CH" sz="1400" kern="50" dirty="0">
                          <a:effectLst/>
                        </a:rPr>
                        <a:t>h</a:t>
                      </a:r>
                      <a:r>
                        <a:rPr lang="de-CH" sz="1400" kern="50" spc="30" dirty="0">
                          <a:effectLst/>
                        </a:rPr>
                        <a:t> </a:t>
                      </a:r>
                      <a:r>
                        <a:rPr lang="de-CH" sz="1400" kern="50" spc="15" dirty="0">
                          <a:effectLst/>
                        </a:rPr>
                        <a:t>z</a:t>
                      </a:r>
                      <a:r>
                        <a:rPr lang="de-CH" sz="1400" kern="50" dirty="0">
                          <a:effectLst/>
                        </a:rPr>
                        <a:t>u</a:t>
                      </a:r>
                      <a:r>
                        <a:rPr lang="de-CH" sz="1400" kern="50" spc="30" dirty="0">
                          <a:effectLst/>
                        </a:rPr>
                        <a:t> </a:t>
                      </a:r>
                      <a:r>
                        <a:rPr lang="de-CH" sz="1400" kern="50" spc="15" dirty="0">
                          <a:effectLst/>
                        </a:rPr>
                        <a:t>studie</a:t>
                      </a:r>
                      <a:r>
                        <a:rPr lang="de-CH" sz="1400" kern="50" dirty="0">
                          <a:effectLst/>
                        </a:rPr>
                        <a:t>r</a:t>
                      </a:r>
                      <a:r>
                        <a:rPr lang="de-CH" sz="1400" kern="50" spc="15" dirty="0">
                          <a:effectLst/>
                        </a:rPr>
                        <a:t>en</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spc="25" dirty="0">
                          <a:effectLst/>
                        </a:rPr>
                        <a:t>W</a:t>
                      </a:r>
                      <a:r>
                        <a:rPr lang="de-CH" sz="1400" kern="50" spc="10" dirty="0">
                          <a:effectLst/>
                        </a:rPr>
                        <a:t>issenschaftlich</a:t>
                      </a:r>
                      <a:r>
                        <a:rPr lang="de-CH" sz="1400" kern="50" dirty="0">
                          <a:effectLst/>
                        </a:rPr>
                        <a:t>e</a:t>
                      </a:r>
                      <a:r>
                        <a:rPr lang="de-CH" sz="1400" kern="50" spc="15" dirty="0">
                          <a:effectLst/>
                        </a:rPr>
                        <a:t> </a:t>
                      </a:r>
                      <a:r>
                        <a:rPr lang="de-CH" sz="1400" kern="50" spc="10" dirty="0">
                          <a:effectLst/>
                        </a:rPr>
                        <a:t>Paradigme</a:t>
                      </a:r>
                      <a:r>
                        <a:rPr lang="de-CH" sz="1400" kern="50" dirty="0">
                          <a:effectLst/>
                        </a:rPr>
                        <a:t>n</a:t>
                      </a:r>
                      <a:r>
                        <a:rPr lang="de-CH" sz="1400" kern="50" spc="15" dirty="0">
                          <a:effectLst/>
                        </a:rPr>
                        <a:t> </a:t>
                      </a:r>
                      <a:r>
                        <a:rPr lang="de-CH" sz="1400" kern="50" spc="-5" dirty="0">
                          <a:effectLst/>
                        </a:rPr>
                        <a:t>r</a:t>
                      </a:r>
                      <a:r>
                        <a:rPr lang="de-CH" sz="1400" kern="50" spc="10" dirty="0">
                          <a:effectLst/>
                        </a:rPr>
                        <a:t>eflektie</a:t>
                      </a:r>
                      <a:r>
                        <a:rPr lang="de-CH" sz="1400" kern="50" spc="-5" dirty="0">
                          <a:effectLst/>
                        </a:rPr>
                        <a:t>r</a:t>
                      </a:r>
                      <a:r>
                        <a:rPr lang="de-CH" sz="1400" kern="50" spc="10" dirty="0">
                          <a:effectLst/>
                        </a:rPr>
                        <a:t>e</a:t>
                      </a:r>
                      <a:r>
                        <a:rPr lang="de-CH" sz="1400" kern="50" dirty="0">
                          <a:effectLst/>
                        </a:rPr>
                        <a:t>n</a:t>
                      </a:r>
                      <a:r>
                        <a:rPr lang="de-CH" sz="1400" kern="50" spc="15" dirty="0">
                          <a:effectLst/>
                        </a:rPr>
                        <a:t> </a:t>
                      </a:r>
                      <a:r>
                        <a:rPr lang="de-CH" sz="1400" kern="50" spc="10" dirty="0">
                          <a:effectLst/>
                        </a:rPr>
                        <a:t>un</a:t>
                      </a:r>
                      <a:r>
                        <a:rPr lang="de-CH" sz="1400" kern="50" dirty="0">
                          <a:effectLst/>
                        </a:rPr>
                        <a:t>d</a:t>
                      </a:r>
                      <a:r>
                        <a:rPr lang="de-CH" sz="1400" kern="50" spc="15" dirty="0">
                          <a:effectLst/>
                        </a:rPr>
                        <a:t> </a:t>
                      </a:r>
                      <a:r>
                        <a:rPr lang="de-CH" sz="1400" kern="50" spc="10" dirty="0">
                          <a:effectLst/>
                        </a:rPr>
                        <a:t>ggf</a:t>
                      </a:r>
                      <a:r>
                        <a:rPr lang="de-CH" sz="1400" kern="50" dirty="0">
                          <a:effectLst/>
                        </a:rPr>
                        <a:t>.</a:t>
                      </a:r>
                      <a:r>
                        <a:rPr lang="de-CH" sz="1400" kern="50" spc="15" dirty="0">
                          <a:effectLst/>
                        </a:rPr>
                        <a:t> </a:t>
                      </a:r>
                      <a:r>
                        <a:rPr lang="de-CH" sz="1400" kern="50" spc="-5" dirty="0">
                          <a:effectLst/>
                        </a:rPr>
                        <a:t>r</a:t>
                      </a:r>
                      <a:r>
                        <a:rPr lang="de-CH" sz="1400" kern="50" spc="10" dirty="0">
                          <a:effectLst/>
                        </a:rPr>
                        <a:t>ekonstruie</a:t>
                      </a:r>
                      <a:r>
                        <a:rPr lang="de-CH" sz="1400" kern="50" spc="-5" dirty="0">
                          <a:effectLst/>
                        </a:rPr>
                        <a:t>r</a:t>
                      </a:r>
                      <a:r>
                        <a:rPr lang="de-CH" sz="1400" kern="50" spc="10" dirty="0">
                          <a:effectLst/>
                        </a:rPr>
                        <a:t>en</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Erheblich</a:t>
                      </a:r>
                      <a:r>
                        <a:rPr lang="de-CH" sz="1400" kern="50" dirty="0">
                          <a:effectLst/>
                        </a:rPr>
                        <a:t>e</a:t>
                      </a:r>
                      <a:r>
                        <a:rPr lang="de-CH" sz="1400" kern="50" spc="30" dirty="0">
                          <a:effectLst/>
                        </a:rPr>
                        <a:t> </a:t>
                      </a:r>
                      <a:r>
                        <a:rPr lang="de-CH" sz="1400" kern="50" spc="-25" dirty="0">
                          <a:effectLst/>
                        </a:rPr>
                        <a:t>V</a:t>
                      </a:r>
                      <a:r>
                        <a:rPr lang="de-CH" sz="1400" kern="50" spc="15" dirty="0">
                          <a:effectLst/>
                        </a:rPr>
                        <a:t>erschiebun</a:t>
                      </a:r>
                      <a:r>
                        <a:rPr lang="de-CH" sz="1400" kern="50" dirty="0">
                          <a:effectLst/>
                        </a:rPr>
                        <a:t>g</a:t>
                      </a:r>
                      <a:r>
                        <a:rPr lang="de-CH" sz="1400" kern="50" spc="30" dirty="0">
                          <a:effectLst/>
                        </a:rPr>
                        <a:t> </a:t>
                      </a:r>
                      <a:r>
                        <a:rPr lang="de-CH" sz="1400" kern="50" spc="15" dirty="0">
                          <a:effectLst/>
                        </a:rPr>
                        <a:t>de</a:t>
                      </a:r>
                      <a:r>
                        <a:rPr lang="de-CH" sz="1400" kern="50" dirty="0">
                          <a:effectLst/>
                        </a:rPr>
                        <a:t>s</a:t>
                      </a:r>
                      <a:r>
                        <a:rPr lang="de-CH" sz="1400" kern="50" spc="30" dirty="0">
                          <a:effectLst/>
                        </a:rPr>
                        <a:t> </a:t>
                      </a:r>
                      <a:r>
                        <a:rPr lang="de-CH" sz="1400" kern="50" spc="15" dirty="0">
                          <a:effectLst/>
                        </a:rPr>
                        <a:t>Bewusstsein</a:t>
                      </a:r>
                      <a:r>
                        <a:rPr lang="de-CH" sz="1400" kern="50" dirty="0">
                          <a:effectLst/>
                        </a:rPr>
                        <a:t>s</a:t>
                      </a:r>
                      <a:r>
                        <a:rPr lang="de-CH" sz="1400" kern="50" spc="30" dirty="0">
                          <a:effectLst/>
                        </a:rPr>
                        <a:t> </a:t>
                      </a:r>
                      <a:r>
                        <a:rPr lang="de-CH" sz="1400" kern="50" spc="15" dirty="0">
                          <a:effectLst/>
                        </a:rPr>
                        <a:t>zulassen</a:t>
                      </a:r>
                      <a:endParaRPr lang="de-CH" sz="1400" dirty="0">
                        <a:effectLst/>
                      </a:endParaRPr>
                    </a:p>
                    <a:p>
                      <a:pPr marL="637540" lvl="1" indent="-180340">
                        <a:lnSpc>
                          <a:spcPct val="100000"/>
                        </a:lnSpc>
                        <a:spcAft>
                          <a:spcPts val="0"/>
                        </a:spcAft>
                      </a:pPr>
                      <a:r>
                        <a:rPr lang="de-CH" sz="1400" i="1" kern="50" spc="15" dirty="0" smtClean="0">
                          <a:solidFill>
                            <a:srgbClr val="C00000"/>
                          </a:solidFill>
                          <a:effectLst/>
                        </a:rPr>
                        <a:t>Existentiell</a:t>
                      </a:r>
                      <a:r>
                        <a:rPr lang="de-CH" sz="1400" i="1" kern="50" dirty="0" smtClean="0">
                          <a:solidFill>
                            <a:srgbClr val="C00000"/>
                          </a:solidFill>
                          <a:effectLst/>
                        </a:rPr>
                        <a:t>e</a:t>
                      </a:r>
                      <a:r>
                        <a:rPr lang="de-CH" sz="1400" i="1" kern="50" spc="30" dirty="0" smtClean="0">
                          <a:solidFill>
                            <a:srgbClr val="C00000"/>
                          </a:solidFill>
                          <a:effectLst/>
                        </a:rPr>
                        <a:t> </a:t>
                      </a:r>
                      <a:r>
                        <a:rPr lang="de-CH" sz="1400" i="1" kern="50" spc="15" dirty="0">
                          <a:solidFill>
                            <a:srgbClr val="C00000"/>
                          </a:solidFill>
                          <a:effectLst/>
                        </a:rPr>
                        <a:t>Dimensio</a:t>
                      </a:r>
                      <a:r>
                        <a:rPr lang="de-CH" sz="1400" i="1" kern="50" dirty="0">
                          <a:solidFill>
                            <a:srgbClr val="C00000"/>
                          </a:solidFill>
                          <a:effectLst/>
                        </a:rPr>
                        <a:t>n</a:t>
                      </a:r>
                      <a:r>
                        <a:rPr lang="de-CH" sz="1400" i="1" kern="50" spc="30" dirty="0">
                          <a:solidFill>
                            <a:srgbClr val="C00000"/>
                          </a:solidFill>
                          <a:effectLst/>
                        </a:rPr>
                        <a:t> </a:t>
                      </a:r>
                      <a:r>
                        <a:rPr lang="de-CH" sz="1400" i="1" kern="50" dirty="0">
                          <a:solidFill>
                            <a:srgbClr val="C00000"/>
                          </a:solidFill>
                          <a:effectLst/>
                        </a:rPr>
                        <a:t>–</a:t>
                      </a:r>
                      <a:r>
                        <a:rPr lang="de-CH" sz="1400" i="1" kern="50" spc="30" dirty="0">
                          <a:solidFill>
                            <a:srgbClr val="C00000"/>
                          </a:solidFill>
                          <a:effectLst/>
                        </a:rPr>
                        <a:t> </a:t>
                      </a:r>
                      <a:r>
                        <a:rPr lang="de-CH" sz="1400" i="1" kern="50" spc="15" dirty="0">
                          <a:solidFill>
                            <a:srgbClr val="C00000"/>
                          </a:solidFill>
                          <a:effectLst/>
                        </a:rPr>
                        <a:t>da</a:t>
                      </a:r>
                      <a:r>
                        <a:rPr lang="de-CH" sz="1400" i="1" kern="50" dirty="0">
                          <a:solidFill>
                            <a:srgbClr val="C00000"/>
                          </a:solidFill>
                          <a:effectLst/>
                        </a:rPr>
                        <a:t>s</a:t>
                      </a:r>
                      <a:r>
                        <a:rPr lang="de-CH" sz="1400" i="1" kern="50" spc="30" dirty="0">
                          <a:solidFill>
                            <a:srgbClr val="C00000"/>
                          </a:solidFill>
                          <a:effectLst/>
                        </a:rPr>
                        <a:t> </a:t>
                      </a:r>
                      <a:r>
                        <a:rPr lang="de-CH" sz="1400" i="1" kern="50" spc="15" dirty="0">
                          <a:solidFill>
                            <a:srgbClr val="C00000"/>
                          </a:solidFill>
                          <a:effectLst/>
                        </a:rPr>
                        <a:t>eigen</a:t>
                      </a:r>
                      <a:r>
                        <a:rPr lang="de-CH" sz="1400" i="1" kern="50" dirty="0">
                          <a:solidFill>
                            <a:srgbClr val="C00000"/>
                          </a:solidFill>
                          <a:effectLst/>
                        </a:rPr>
                        <a:t>e</a:t>
                      </a:r>
                      <a:r>
                        <a:rPr lang="de-CH" sz="1400" i="1" kern="50" spc="30" dirty="0">
                          <a:solidFill>
                            <a:srgbClr val="C00000"/>
                          </a:solidFill>
                          <a:effectLst/>
                        </a:rPr>
                        <a:t> </a:t>
                      </a:r>
                      <a:r>
                        <a:rPr lang="de-CH" sz="1400" i="1" kern="50" spc="15" dirty="0" smtClean="0">
                          <a:solidFill>
                            <a:srgbClr val="C00000"/>
                          </a:solidFill>
                          <a:effectLst/>
                        </a:rPr>
                        <a:t>Selbst-verständni</a:t>
                      </a:r>
                      <a:r>
                        <a:rPr lang="de-CH" sz="1400" i="1" kern="50" dirty="0" smtClean="0">
                          <a:solidFill>
                            <a:srgbClr val="C00000"/>
                          </a:solidFill>
                          <a:effectLst/>
                        </a:rPr>
                        <a:t>s</a:t>
                      </a:r>
                      <a:r>
                        <a:rPr lang="de-CH" sz="1400" i="1" kern="50" spc="30" dirty="0" smtClean="0">
                          <a:solidFill>
                            <a:srgbClr val="C00000"/>
                          </a:solidFill>
                          <a:effectLst/>
                        </a:rPr>
                        <a:t> </a:t>
                      </a:r>
                      <a:r>
                        <a:rPr lang="de-CH" sz="1400" i="1" kern="50" dirty="0">
                          <a:solidFill>
                            <a:srgbClr val="C00000"/>
                          </a:solidFill>
                          <a:effectLst/>
                        </a:rPr>
                        <a:t>r</a:t>
                      </a:r>
                      <a:r>
                        <a:rPr lang="de-CH" sz="1400" i="1" kern="50" spc="15" dirty="0">
                          <a:solidFill>
                            <a:srgbClr val="C00000"/>
                          </a:solidFill>
                          <a:effectLst/>
                        </a:rPr>
                        <a:t>eflektie</a:t>
                      </a:r>
                      <a:r>
                        <a:rPr lang="de-CH" sz="1400" i="1" kern="50" dirty="0">
                          <a:solidFill>
                            <a:srgbClr val="C00000"/>
                          </a:solidFill>
                          <a:effectLst/>
                        </a:rPr>
                        <a:t>r</a:t>
                      </a:r>
                      <a:r>
                        <a:rPr lang="de-CH" sz="1400" i="1" kern="50" spc="15" dirty="0">
                          <a:solidFill>
                            <a:srgbClr val="C00000"/>
                          </a:solidFill>
                          <a:effectLst/>
                        </a:rPr>
                        <a:t>en un</a:t>
                      </a:r>
                      <a:r>
                        <a:rPr lang="de-CH" sz="1400" i="1" kern="50" dirty="0">
                          <a:solidFill>
                            <a:srgbClr val="C00000"/>
                          </a:solidFill>
                          <a:effectLst/>
                        </a:rPr>
                        <a:t>d</a:t>
                      </a:r>
                      <a:r>
                        <a:rPr lang="de-CH" sz="1400" i="1" kern="50" spc="30" dirty="0">
                          <a:solidFill>
                            <a:srgbClr val="C00000"/>
                          </a:solidFill>
                          <a:effectLst/>
                        </a:rPr>
                        <a:t> </a:t>
                      </a:r>
                      <a:r>
                        <a:rPr lang="de-CH" sz="1400" i="1" kern="50" spc="15" dirty="0">
                          <a:solidFill>
                            <a:srgbClr val="C00000"/>
                          </a:solidFill>
                          <a:effectLst/>
                        </a:rPr>
                        <a:t>ggf</a:t>
                      </a:r>
                      <a:r>
                        <a:rPr lang="de-CH" sz="1400" i="1" kern="50" dirty="0">
                          <a:solidFill>
                            <a:srgbClr val="C00000"/>
                          </a:solidFill>
                          <a:effectLst/>
                        </a:rPr>
                        <a:t>.</a:t>
                      </a:r>
                      <a:r>
                        <a:rPr lang="de-CH" sz="1400" i="1" kern="50" spc="30" dirty="0">
                          <a:solidFill>
                            <a:srgbClr val="C00000"/>
                          </a:solidFill>
                          <a:effectLst/>
                        </a:rPr>
                        <a:t> </a:t>
                      </a:r>
                      <a:r>
                        <a:rPr lang="de-CH" sz="1400" i="1" kern="50" dirty="0">
                          <a:solidFill>
                            <a:srgbClr val="C00000"/>
                          </a:solidFill>
                          <a:effectLst/>
                        </a:rPr>
                        <a:t>r</a:t>
                      </a:r>
                      <a:r>
                        <a:rPr lang="de-CH" sz="1400" i="1" kern="50" spc="15" dirty="0">
                          <a:solidFill>
                            <a:srgbClr val="C00000"/>
                          </a:solidFill>
                          <a:effectLst/>
                        </a:rPr>
                        <a:t>ekonstruie</a:t>
                      </a:r>
                      <a:r>
                        <a:rPr lang="de-CH" sz="1400" i="1" kern="50" dirty="0">
                          <a:solidFill>
                            <a:srgbClr val="C00000"/>
                          </a:solidFill>
                          <a:effectLst/>
                        </a:rPr>
                        <a:t>r</a:t>
                      </a:r>
                      <a:r>
                        <a:rPr lang="de-CH" sz="1400" i="1" kern="50" spc="15" dirty="0">
                          <a:solidFill>
                            <a:srgbClr val="C00000"/>
                          </a:solidFill>
                          <a:effectLst/>
                        </a:rPr>
                        <a:t>en</a:t>
                      </a:r>
                      <a:endParaRPr lang="de-CH" sz="1400" i="1" dirty="0">
                        <a:solidFill>
                          <a:srgbClr val="C00000"/>
                        </a:solidFill>
                        <a:effectLst/>
                      </a:endParaRPr>
                    </a:p>
                    <a:p>
                      <a:pPr marL="637540" lvl="1" indent="-180340">
                        <a:lnSpc>
                          <a:spcPct val="100000"/>
                        </a:lnSpc>
                        <a:spcAft>
                          <a:spcPts val="0"/>
                        </a:spcAft>
                      </a:pPr>
                      <a:r>
                        <a:rPr lang="de-CH" sz="1400" i="1" kern="50" spc="15" dirty="0" err="1" smtClean="0">
                          <a:solidFill>
                            <a:srgbClr val="C00000"/>
                          </a:solidFill>
                          <a:effectLst/>
                        </a:rPr>
                        <a:t>Empowerment</a:t>
                      </a:r>
                      <a:r>
                        <a:rPr lang="de-CH" sz="1400" i="1" kern="50" spc="15" dirty="0" smtClean="0">
                          <a:solidFill>
                            <a:srgbClr val="C00000"/>
                          </a:solidFill>
                          <a:effectLst/>
                        </a:rPr>
                        <a:t>-Dimension</a:t>
                      </a:r>
                      <a:endParaRPr lang="de-CH" sz="1400" i="1" dirty="0">
                        <a:solidFill>
                          <a:srgbClr val="C00000"/>
                        </a:solidFill>
                        <a:effectLst/>
                      </a:endParaRPr>
                    </a:p>
                    <a:p>
                      <a:pPr marL="637540" lvl="1" indent="-180340">
                        <a:lnSpc>
                          <a:spcPct val="100000"/>
                        </a:lnSpc>
                        <a:spcAft>
                          <a:spcPts val="0"/>
                        </a:spcAft>
                      </a:pPr>
                      <a:r>
                        <a:rPr lang="de-CH" sz="1400" i="1" kern="50" spc="15" dirty="0" smtClean="0">
                          <a:solidFill>
                            <a:srgbClr val="C00000"/>
                          </a:solidFill>
                          <a:effectLst/>
                        </a:rPr>
                        <a:t>Handlungsdimension</a:t>
                      </a:r>
                      <a:endParaRPr lang="de-CH" sz="1400" i="1" dirty="0">
                        <a:solidFill>
                          <a:srgbClr val="C00000"/>
                        </a:solidFill>
                        <a:effectLst/>
                        <a:latin typeface="Calibri"/>
                        <a:ea typeface="MS Mincho"/>
                        <a:cs typeface="Times New Roman"/>
                      </a:endParaRPr>
                    </a:p>
                  </a:txBody>
                  <a:tcPr marL="68580" marR="68580" marT="0" marB="0">
                    <a:solidFill>
                      <a:schemeClr val="accent1">
                        <a:lumMod val="90000"/>
                      </a:schemeClr>
                    </a:solidFill>
                  </a:tcPr>
                </a:tc>
              </a:tr>
            </a:tbl>
          </a:graphicData>
        </a:graphic>
      </p:graphicFrame>
      <p:sp>
        <p:nvSpPr>
          <p:cNvPr id="3" name="Rechteck 2"/>
          <p:cNvSpPr/>
          <p:nvPr/>
        </p:nvSpPr>
        <p:spPr>
          <a:xfrm>
            <a:off x="323528" y="6525344"/>
            <a:ext cx="4572000" cy="276999"/>
          </a:xfrm>
          <a:prstGeom prst="rect">
            <a:avLst/>
          </a:prstGeom>
        </p:spPr>
        <p:txBody>
          <a:bodyPr>
            <a:spAutoFit/>
          </a:bodyPr>
          <a:lstStyle/>
          <a:p>
            <a:r>
              <a:rPr lang="de-CH" sz="1200" dirty="0"/>
              <a:t>Sterling 2011 </a:t>
            </a:r>
            <a:r>
              <a:rPr lang="de-CH" sz="1200" dirty="0" smtClean="0"/>
              <a:t>(aufbauend </a:t>
            </a:r>
            <a:r>
              <a:rPr lang="de-CH" sz="1200" dirty="0"/>
              <a:t>auf Bateson </a:t>
            </a:r>
            <a:r>
              <a:rPr lang="de-CH" sz="1200" dirty="0" smtClean="0"/>
              <a:t>1972)</a:t>
            </a:r>
            <a:endParaRPr lang="de-CH" sz="1200" dirty="0"/>
          </a:p>
        </p:txBody>
      </p:sp>
    </p:spTree>
    <p:extLst>
      <p:ext uri="{BB962C8B-B14F-4D97-AF65-F5344CB8AC3E}">
        <p14:creationId xmlns:p14="http://schemas.microsoft.com/office/powerpoint/2010/main" val="296701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p:nvPr/>
        </p:nvSpPr>
        <p:spPr bwMode="auto">
          <a:xfrm>
            <a:off x="0" y="1"/>
            <a:ext cx="9137104"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21</a:t>
            </a:fld>
            <a:endParaRPr lang="de-CH" sz="1400"/>
          </a:p>
        </p:txBody>
      </p:sp>
      <p:sp>
        <p:nvSpPr>
          <p:cNvPr id="8" name="Rectangle 9"/>
          <p:cNvSpPr>
            <a:spLocks noChangeArrowheads="1"/>
          </p:cNvSpPr>
          <p:nvPr/>
        </p:nvSpPr>
        <p:spPr bwMode="auto">
          <a:xfrm>
            <a:off x="179512" y="116632"/>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NE-relevante Kompetenzen</a:t>
            </a:r>
          </a:p>
          <a:p>
            <a:pPr eaLnBrk="1" hangingPunct="1"/>
            <a:r>
              <a:rPr lang="de-CH" sz="1800" kern="50" dirty="0">
                <a:solidFill>
                  <a:srgbClr val="336699"/>
                </a:solidFill>
              </a:rPr>
              <a:t>Beispiele aus der Thematik der nachhaltigen Ressourcennutzung</a:t>
            </a:r>
          </a:p>
          <a:p>
            <a:pPr eaLnBrk="1" hangingPunct="1"/>
            <a:endParaRPr lang="de-CH" altLang="en-US" sz="1800" dirty="0">
              <a:solidFill>
                <a:srgbClr val="336699"/>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3162490682"/>
              </p:ext>
            </p:extLst>
          </p:nvPr>
        </p:nvGraphicFramePr>
        <p:xfrm>
          <a:off x="179512" y="836712"/>
          <a:ext cx="8712968" cy="5874176"/>
        </p:xfrm>
        <a:graphic>
          <a:graphicData uri="http://schemas.openxmlformats.org/drawingml/2006/table">
            <a:tbl>
              <a:tblPr>
                <a:tableStyleId>{5C22544A-7EE6-4342-B048-85BDC9FD1C3A}</a:tableStyleId>
              </a:tblPr>
              <a:tblGrid>
                <a:gridCol w="1080120"/>
                <a:gridCol w="7632848"/>
              </a:tblGrid>
              <a:tr h="123382">
                <a:tc>
                  <a:txBody>
                    <a:bodyPr/>
                    <a:lstStyle/>
                    <a:p>
                      <a:pPr marL="0" algn="l" defTabSz="457200" rtl="0" eaLnBrk="1" latinLnBrk="0" hangingPunct="1">
                        <a:lnSpc>
                          <a:spcPct val="100000"/>
                        </a:lnSpc>
                        <a:spcAft>
                          <a:spcPts val="0"/>
                        </a:spcAft>
                      </a:pPr>
                      <a:r>
                        <a:rPr lang="de-CH" sz="1400" b="1" kern="50" spc="15" dirty="0">
                          <a:solidFill>
                            <a:schemeClr val="bg1"/>
                          </a:solidFill>
                          <a:effectLst/>
                          <a:latin typeface="+mn-lt"/>
                          <a:ea typeface="+mn-ea"/>
                          <a:cs typeface="+mn-cs"/>
                        </a:rPr>
                        <a:t>Lernstufe</a:t>
                      </a:r>
                    </a:p>
                  </a:txBody>
                  <a:tcPr marL="48280" marR="48280" marT="0" marB="0">
                    <a:solidFill>
                      <a:srgbClr val="336699"/>
                    </a:solidFill>
                  </a:tcPr>
                </a:tc>
                <a:tc>
                  <a:txBody>
                    <a:bodyPr/>
                    <a:lstStyle/>
                    <a:p>
                      <a:pPr marL="0" algn="l" defTabSz="457200" rtl="0" eaLnBrk="1" latinLnBrk="0" hangingPunct="1">
                        <a:lnSpc>
                          <a:spcPct val="100000"/>
                        </a:lnSpc>
                        <a:spcAft>
                          <a:spcPts val="0"/>
                        </a:spcAft>
                      </a:pPr>
                      <a:r>
                        <a:rPr lang="de-CH" sz="1400" b="1" kern="50" spc="15" dirty="0">
                          <a:solidFill>
                            <a:schemeClr val="bg1"/>
                          </a:solidFill>
                          <a:effectLst/>
                          <a:latin typeface="+mn-lt"/>
                          <a:ea typeface="+mn-ea"/>
                          <a:cs typeface="+mn-cs"/>
                        </a:rPr>
                        <a:t>Beispiele mit Bezug zu Nachhaltiger Entwicklung</a:t>
                      </a:r>
                    </a:p>
                  </a:txBody>
                  <a:tcPr marL="48280" marR="48280" marT="0" marB="0">
                    <a:solidFill>
                      <a:srgbClr val="336699"/>
                    </a:solidFill>
                  </a:tcPr>
                </a:tc>
              </a:tr>
              <a:tr h="1772384">
                <a:tc>
                  <a:txBody>
                    <a:bodyPr/>
                    <a:lstStyle/>
                    <a:p>
                      <a:pPr marL="0" algn="l" defTabSz="457200" rtl="0" eaLnBrk="1" latinLnBrk="0" hangingPunct="1">
                        <a:lnSpc>
                          <a:spcPct val="100000"/>
                        </a:lnSpc>
                        <a:spcAft>
                          <a:spcPts val="0"/>
                        </a:spcAft>
                      </a:pPr>
                      <a:r>
                        <a:rPr lang="de-CH" sz="1200" b="1" kern="50" dirty="0" err="1">
                          <a:solidFill>
                            <a:srgbClr val="336699"/>
                          </a:solidFill>
                          <a:effectLst/>
                          <a:latin typeface="+mn-lt"/>
                          <a:ea typeface="+mn-ea"/>
                          <a:cs typeface="+mn-cs"/>
                        </a:rPr>
                        <a:t>konformativ</a:t>
                      </a:r>
                      <a:endParaRPr lang="de-CH" sz="1200" b="1" kern="50" dirty="0">
                        <a:solidFill>
                          <a:srgbClr val="336699"/>
                        </a:solidFill>
                        <a:effectLst/>
                        <a:latin typeface="+mn-lt"/>
                        <a:ea typeface="+mn-ea"/>
                        <a:cs typeface="+mn-cs"/>
                      </a:endParaRPr>
                    </a:p>
                  </a:txBody>
                  <a:tcPr marL="48280" marR="48280" marT="0" marB="0"/>
                </a:tc>
                <a:tc>
                  <a:txBody>
                    <a:bodyPr/>
                    <a:lstStyle/>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Vermittlung von abstraktem Faktenwissen, Trends, Begrifflichkeiten etc. (kognitive 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Disziplinäre Analyse einzelner Fragestellungen in der Nachhaltigen Nutzung natürlicher Ressourcen, z.B. Messung und Erfassung der Wasserbilanz, Zusammensetzung von Pflanzengesellschaften, Bodenerosion, Handlungs- und Entscheidungsmuster von </a:t>
                      </a:r>
                      <a:r>
                        <a:rPr lang="de-CH" sz="1200" kern="50" spc="15" dirty="0" err="1" smtClean="0">
                          <a:solidFill>
                            <a:schemeClr val="dk1"/>
                          </a:solidFill>
                          <a:effectLst/>
                          <a:latin typeface="+mn-lt"/>
                          <a:ea typeface="+mn-ea"/>
                          <a:cs typeface="+mn-cs"/>
                        </a:rPr>
                        <a:t>LandwirtInnen</a:t>
                      </a:r>
                      <a:r>
                        <a:rPr lang="de-CH" sz="1200" kern="50" spc="15" dirty="0">
                          <a:solidFill>
                            <a:schemeClr val="dk1"/>
                          </a:solidFill>
                          <a:effectLst/>
                          <a:latin typeface="+mn-lt"/>
                          <a:ea typeface="+mn-ea"/>
                          <a:cs typeface="+mn-cs"/>
                        </a:rPr>
                        <a:t>; Kosten-Nutzenanalyse von Schutzmassnahmen, Perzeptionsanalyse von NE-relevanten Objekten, Handlungen und Institutionen, geschichtliches Verständnis der NE, Diskursanalyse von lokalen bis globalen gesetzlichen Instrumenten usw.</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Weiterentwicklung der disziplinären theoretischen Grundlagen und Datenerhebungsmethoden</a:t>
                      </a:r>
                    </a:p>
                    <a:p>
                      <a:pPr marL="637540" lvl="1" indent="-180340" algn="r" defTabSz="457200" rtl="0" eaLnBrk="1" latinLnBrk="0" hangingPunct="1">
                        <a:lnSpc>
                          <a:spcPct val="100000"/>
                        </a:lnSpc>
                        <a:spcAft>
                          <a:spcPts val="0"/>
                        </a:spcAft>
                      </a:pPr>
                      <a:r>
                        <a:rPr lang="de-CH" sz="1200" i="1" kern="50" spc="15" dirty="0" smtClean="0">
                          <a:solidFill>
                            <a:srgbClr val="C00000"/>
                          </a:solidFill>
                          <a:effectLst/>
                          <a:latin typeface="+mn-lt"/>
                          <a:ea typeface="+mn-ea"/>
                          <a:cs typeface="+mn-cs"/>
                        </a:rPr>
                        <a:t>Veranstaltungstyp</a:t>
                      </a:r>
                      <a:r>
                        <a:rPr lang="de-CH" sz="1200" i="1" kern="50" spc="15" dirty="0">
                          <a:solidFill>
                            <a:srgbClr val="C00000"/>
                          </a:solidFill>
                          <a:effectLst/>
                          <a:latin typeface="+mn-lt"/>
                          <a:ea typeface="+mn-ea"/>
                          <a:cs typeface="+mn-cs"/>
                        </a:rPr>
                        <a:t>: z.B. Vorlesung, Übung, Seminar</a:t>
                      </a:r>
                    </a:p>
                  </a:txBody>
                  <a:tcPr marL="48280" marR="48280" marT="0" marB="0"/>
                </a:tc>
              </a:tr>
              <a:tr h="1296144">
                <a:tc>
                  <a:txBody>
                    <a:bodyPr/>
                    <a:lstStyle/>
                    <a:p>
                      <a:pPr marL="0" algn="l" defTabSz="457200" rtl="0" eaLnBrk="1" latinLnBrk="0" hangingPunct="1">
                        <a:lnSpc>
                          <a:spcPct val="100000"/>
                        </a:lnSpc>
                        <a:spcAft>
                          <a:spcPts val="0"/>
                        </a:spcAft>
                      </a:pPr>
                      <a:r>
                        <a:rPr lang="de-CH" sz="1200" b="1" kern="50" dirty="0" err="1">
                          <a:solidFill>
                            <a:srgbClr val="336699"/>
                          </a:solidFill>
                          <a:effectLst/>
                          <a:latin typeface="+mn-lt"/>
                          <a:ea typeface="+mn-ea"/>
                          <a:cs typeface="+mn-cs"/>
                        </a:rPr>
                        <a:t>reformativ</a:t>
                      </a:r>
                      <a:endParaRPr lang="de-CH" sz="1200" b="1" kern="50" dirty="0">
                        <a:solidFill>
                          <a:srgbClr val="336699"/>
                        </a:solidFill>
                        <a:effectLst/>
                        <a:latin typeface="+mn-lt"/>
                        <a:ea typeface="+mn-ea"/>
                        <a:cs typeface="+mn-cs"/>
                      </a:endParaRPr>
                    </a:p>
                  </a:txBody>
                  <a:tcPr marL="48280" marR="48280" marT="0" marB="0">
                    <a:solidFill>
                      <a:schemeClr val="accent1"/>
                    </a:solidFill>
                  </a:tcPr>
                </a:tc>
                <a:tc>
                  <a:txBody>
                    <a:bodyPr/>
                    <a:lstStyle/>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Die Nachhaltigkeitsdimensionen Umweltverträglichkeit, Sozialverträglichkeit und Wirtschaftlichkeit auf interdisziplinäre Weise untersuchen. Soziale und wirtschaftliche Ungerechtigkeiten sowie Umweltzerstörung auch emotional wahrnehmen (affektive 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Sich in die </a:t>
                      </a:r>
                      <a:r>
                        <a:rPr lang="de-CH" sz="1200" kern="50" spc="15" dirty="0" err="1">
                          <a:solidFill>
                            <a:schemeClr val="dk1"/>
                          </a:solidFill>
                          <a:effectLst/>
                          <a:latin typeface="+mn-lt"/>
                          <a:ea typeface="+mn-ea"/>
                          <a:cs typeface="+mn-cs"/>
                        </a:rPr>
                        <a:t>Epistemologien</a:t>
                      </a:r>
                      <a:r>
                        <a:rPr lang="de-CH" sz="1200" kern="50" spc="15" dirty="0">
                          <a:solidFill>
                            <a:schemeClr val="dk1"/>
                          </a:solidFill>
                          <a:effectLst/>
                          <a:latin typeface="+mn-lt"/>
                          <a:ea typeface="+mn-ea"/>
                          <a:cs typeface="+mn-cs"/>
                        </a:rPr>
                        <a:t> anderer Disziplinen hineindenken und deren Potenziale und Limitationen thematisieren. Ausbauen der interdisziplinären theoretischen Grundlagen und </a:t>
                      </a:r>
                      <a:r>
                        <a:rPr lang="de-CH" sz="1200" kern="50" spc="15" dirty="0" smtClean="0">
                          <a:solidFill>
                            <a:schemeClr val="dk1"/>
                          </a:solidFill>
                          <a:effectLst/>
                          <a:latin typeface="+mn-lt"/>
                          <a:ea typeface="+mn-ea"/>
                          <a:cs typeface="+mn-cs"/>
                        </a:rPr>
                        <a:t>Datenerhebungsmethoden</a:t>
                      </a:r>
                    </a:p>
                    <a:p>
                      <a:pPr marL="637540" lvl="1" indent="-180340" algn="r" defTabSz="457200" rtl="0" eaLnBrk="1" latinLnBrk="0" hangingPunct="1">
                        <a:lnSpc>
                          <a:spcPct val="100000"/>
                        </a:lnSpc>
                        <a:spcAft>
                          <a:spcPts val="0"/>
                        </a:spcAft>
                      </a:pPr>
                      <a:r>
                        <a:rPr lang="de-CH" sz="1200" kern="50" spc="15" dirty="0" smtClean="0">
                          <a:solidFill>
                            <a:schemeClr val="dk1"/>
                          </a:solidFill>
                          <a:effectLst/>
                          <a:latin typeface="+mn-lt"/>
                          <a:ea typeface="+mn-ea"/>
                          <a:cs typeface="+mn-cs"/>
                        </a:rPr>
                        <a:t> </a:t>
                      </a:r>
                      <a:r>
                        <a:rPr lang="de-CH" sz="1200" i="1" kern="50" spc="15" dirty="0" smtClean="0">
                          <a:solidFill>
                            <a:srgbClr val="C00000"/>
                          </a:solidFill>
                          <a:effectLst/>
                          <a:latin typeface="+mn-lt"/>
                          <a:ea typeface="+mn-ea"/>
                          <a:cs typeface="+mn-cs"/>
                        </a:rPr>
                        <a:t>Veranstaltungstyp</a:t>
                      </a:r>
                      <a:r>
                        <a:rPr lang="de-CH" sz="1200" i="1" kern="50" spc="15" dirty="0">
                          <a:solidFill>
                            <a:srgbClr val="C00000"/>
                          </a:solidFill>
                          <a:effectLst/>
                          <a:latin typeface="+mn-lt"/>
                          <a:ea typeface="+mn-ea"/>
                          <a:cs typeface="+mn-cs"/>
                        </a:rPr>
                        <a:t>: z.B. interdisziplinäre Übung, Seminar</a:t>
                      </a:r>
                    </a:p>
                  </a:txBody>
                  <a:tcPr marL="48280" marR="48280" marT="0" marB="0">
                    <a:solidFill>
                      <a:schemeClr val="accent1"/>
                    </a:solidFill>
                  </a:tcPr>
                </a:tc>
              </a:tr>
              <a:tr h="2592288">
                <a:tc>
                  <a:txBody>
                    <a:bodyPr/>
                    <a:lstStyle/>
                    <a:p>
                      <a:pPr marL="0" algn="l" defTabSz="457200" rtl="0" eaLnBrk="1" latinLnBrk="0" hangingPunct="1">
                        <a:lnSpc>
                          <a:spcPct val="100000"/>
                        </a:lnSpc>
                        <a:spcAft>
                          <a:spcPts val="0"/>
                        </a:spcAft>
                      </a:pPr>
                      <a:r>
                        <a:rPr lang="de-CH" sz="1200" b="1" kern="50" dirty="0">
                          <a:solidFill>
                            <a:srgbClr val="336699"/>
                          </a:solidFill>
                          <a:effectLst/>
                          <a:latin typeface="+mn-lt"/>
                          <a:ea typeface="+mn-ea"/>
                          <a:cs typeface="+mn-cs"/>
                        </a:rPr>
                        <a:t>transformativ</a:t>
                      </a:r>
                    </a:p>
                  </a:txBody>
                  <a:tcPr marL="48280" marR="48280" marT="0" marB="0">
                    <a:solidFill>
                      <a:schemeClr val="accent1">
                        <a:lumMod val="90000"/>
                      </a:schemeClr>
                    </a:solidFill>
                  </a:tcPr>
                </a:tc>
                <a:tc>
                  <a:txBody>
                    <a:bodyPr/>
                    <a:lstStyle/>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Im Aushandlungsprozess um Lösungen zur NE die Grenzen der Wissenschaft ausloten; wissenschaftliches und nicht-wissenschaftliches Wissen als gleichwertig akzeptieren und in die Forschung integrieren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Entwickeln des persönlichen Verantwortungsbewusstseins und einer Handlungsintention (</a:t>
                      </a:r>
                      <a:r>
                        <a:rPr lang="de-CH" sz="1200" kern="50" spc="15" dirty="0" err="1">
                          <a:solidFill>
                            <a:schemeClr val="dk1"/>
                          </a:solidFill>
                          <a:effectLst/>
                          <a:latin typeface="+mn-lt"/>
                          <a:ea typeface="+mn-ea"/>
                          <a:cs typeface="+mn-cs"/>
                        </a:rPr>
                        <a:t>Empowerment</a:t>
                      </a:r>
                      <a:r>
                        <a:rPr lang="de-CH" sz="1200" kern="50" spc="15" dirty="0">
                          <a:solidFill>
                            <a:schemeClr val="dk1"/>
                          </a:solidFill>
                          <a:effectLst/>
                          <a:latin typeface="+mn-lt"/>
                          <a:ea typeface="+mn-ea"/>
                          <a:cs typeface="+mn-cs"/>
                        </a:rPr>
                        <a:t>-Dimension)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Handlungswissen und die aktive Mitgestaltung einer NE, z.B. durch transdisziplinäre Projekte (Handlungsdimension)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Zur sozialen Gerechtigkeit beitragen, indem andere Akteure an der Formulierung eigener Forschungsfragen beteiligt werden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Kommunikation zwischen Akteuren verbessern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Die Fact-Value Dichotomie aufheben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Verbesserung der transdisziplinären theoretischen Grundlagen und Datenerhebungsmethoden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Hinterfragen der eigenen Werte und des eigenen Weltbildes (existentielle Dimension)</a:t>
                      </a:r>
                    </a:p>
                    <a:p>
                      <a:pPr marL="637540" lvl="1" indent="-180340" algn="r" defTabSz="457200" rtl="0" eaLnBrk="1" latinLnBrk="0" hangingPunct="1">
                        <a:lnSpc>
                          <a:spcPct val="100000"/>
                        </a:lnSpc>
                        <a:spcAft>
                          <a:spcPts val="0"/>
                        </a:spcAft>
                      </a:pPr>
                      <a:r>
                        <a:rPr lang="de-CH" sz="1200" kern="50" spc="15" dirty="0">
                          <a:solidFill>
                            <a:schemeClr val="dk1"/>
                          </a:solidFill>
                          <a:effectLst/>
                          <a:latin typeface="+mn-lt"/>
                          <a:ea typeface="+mn-ea"/>
                          <a:cs typeface="+mn-cs"/>
                        </a:rPr>
                        <a:t> </a:t>
                      </a:r>
                      <a:r>
                        <a:rPr lang="de-CH" sz="1200" i="1" kern="50" spc="15" dirty="0" smtClean="0">
                          <a:solidFill>
                            <a:srgbClr val="C00000"/>
                          </a:solidFill>
                          <a:effectLst/>
                          <a:latin typeface="+mn-lt"/>
                          <a:ea typeface="+mn-ea"/>
                          <a:cs typeface="+mn-cs"/>
                        </a:rPr>
                        <a:t>Veranstaltungstyp</a:t>
                      </a:r>
                      <a:r>
                        <a:rPr lang="de-CH" sz="1200" i="1" kern="50" spc="15" dirty="0">
                          <a:solidFill>
                            <a:srgbClr val="C00000"/>
                          </a:solidFill>
                          <a:effectLst/>
                          <a:latin typeface="+mn-lt"/>
                          <a:ea typeface="+mn-ea"/>
                          <a:cs typeface="+mn-cs"/>
                        </a:rPr>
                        <a:t>: z.B. Feldkurs, Exkursion, Praktikum, Qualifikationsarbeit</a:t>
                      </a:r>
                    </a:p>
                  </a:txBody>
                  <a:tcPr marL="48280" marR="48280" marT="0" marB="0">
                    <a:solidFill>
                      <a:schemeClr val="accent1">
                        <a:lumMod val="90000"/>
                      </a:schemeClr>
                    </a:solidFill>
                  </a:tcPr>
                </a:tc>
              </a:tr>
            </a:tbl>
          </a:graphicData>
        </a:graphic>
      </p:graphicFrame>
    </p:spTree>
    <p:extLst>
      <p:ext uri="{BB962C8B-B14F-4D97-AF65-F5344CB8AC3E}">
        <p14:creationId xmlns:p14="http://schemas.microsoft.com/office/powerpoint/2010/main" val="361064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Lehr-Lern-Arrangements</a:t>
            </a:r>
          </a:p>
          <a:p>
            <a:pPr eaLnBrk="1" hangingPunct="1"/>
            <a:r>
              <a:rPr lang="de-CH" altLang="en-US" sz="1800" dirty="0">
                <a:solidFill>
                  <a:srgbClr val="336699"/>
                </a:solidFill>
                <a:cs typeface="Times New Roman" pitchFamily="18" charset="0"/>
              </a:rPr>
              <a:t>Aufbau NE-relevanter </a:t>
            </a:r>
            <a:r>
              <a:rPr lang="de-CH" altLang="en-US" sz="1800" dirty="0" smtClean="0">
                <a:solidFill>
                  <a:srgbClr val="336699"/>
                </a:solidFill>
                <a:cs typeface="Times New Roman" pitchFamily="18" charset="0"/>
              </a:rPr>
              <a:t>Kompetenzen durch Vielfalt</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22</a:t>
            </a:fld>
            <a:endParaRPr lang="de-CH" sz="1400"/>
          </a:p>
        </p:txBody>
      </p:sp>
      <p:sp>
        <p:nvSpPr>
          <p:cNvPr id="7" name="Rectangle 4"/>
          <p:cNvSpPr/>
          <p:nvPr/>
        </p:nvSpPr>
        <p:spPr>
          <a:xfrm>
            <a:off x="395536" y="1574790"/>
            <a:ext cx="8352928" cy="3539430"/>
          </a:xfrm>
          <a:prstGeom prst="rect">
            <a:avLst/>
          </a:prstGeom>
        </p:spPr>
        <p:txBody>
          <a:bodyPr wrap="square">
            <a:spAutoFit/>
          </a:bodyPr>
          <a:lstStyle/>
          <a:p>
            <a:pPr marL="285750" indent="-285750">
              <a:spcAft>
                <a:spcPts val="600"/>
              </a:spcAft>
              <a:buFont typeface="Wingdings" panose="05000000000000000000" pitchFamily="2" charset="2"/>
              <a:buChar char="Ø"/>
            </a:pPr>
            <a:r>
              <a:rPr lang="de-CH" sz="1800" dirty="0" smtClean="0"/>
              <a:t>Der Aufbau von disziplinärem Fachwissen und Methodenkompetenzen erfolgt wie bisher über bestehende Lehrveranstaltungen</a:t>
            </a:r>
          </a:p>
          <a:p>
            <a:pPr marL="285750" indent="-285750">
              <a:spcAft>
                <a:spcPts val="600"/>
              </a:spcAft>
              <a:buFont typeface="Wingdings" panose="05000000000000000000" pitchFamily="2" charset="2"/>
              <a:buChar char="Ø"/>
            </a:pPr>
            <a:r>
              <a:rPr lang="de-CH" sz="1800" kern="50" dirty="0" smtClean="0"/>
              <a:t>Der Aufbau von NE-relevantem </a:t>
            </a:r>
            <a:r>
              <a:rPr lang="de-CH" sz="1800" kern="50" dirty="0"/>
              <a:t>inter- und </a:t>
            </a:r>
            <a:r>
              <a:rPr lang="de-CH" sz="1800" kern="50" dirty="0" smtClean="0"/>
              <a:t>transdisziplinärem</a:t>
            </a:r>
            <a:br>
              <a:rPr lang="de-CH" sz="1800" kern="50" dirty="0" smtClean="0"/>
            </a:br>
            <a:r>
              <a:rPr lang="de-CH" sz="1800" kern="50" dirty="0" smtClean="0"/>
              <a:t>Fachwissen und entsprechenden Methodenkompetenzen sowie</a:t>
            </a:r>
            <a:br>
              <a:rPr lang="de-CH" sz="1800" kern="50" dirty="0" smtClean="0"/>
            </a:br>
            <a:r>
              <a:rPr lang="de-CH" sz="1800" kern="50" dirty="0" smtClean="0"/>
              <a:t>NE-relevanten Personalen, Sozialen </a:t>
            </a:r>
            <a:r>
              <a:rPr lang="de-CH" sz="1800" kern="50" dirty="0"/>
              <a:t>und </a:t>
            </a:r>
            <a:r>
              <a:rPr lang="de-CH" sz="1800" kern="50" dirty="0" smtClean="0"/>
              <a:t>Handlungskompetenzen</a:t>
            </a:r>
            <a:br>
              <a:rPr lang="de-CH" sz="1800" kern="50" dirty="0" smtClean="0"/>
            </a:br>
            <a:r>
              <a:rPr lang="de-CH" sz="1800" kern="50" dirty="0" smtClean="0"/>
              <a:t>erfordert Veranstaltungen und/oder Projekte, die</a:t>
            </a:r>
          </a:p>
          <a:p>
            <a:pPr marL="742950" lvl="1" indent="-285750">
              <a:spcAft>
                <a:spcPts val="600"/>
              </a:spcAft>
              <a:buFont typeface="Wingdings" panose="05000000000000000000" pitchFamily="2" charset="2"/>
              <a:buChar char="Ø"/>
            </a:pPr>
            <a:r>
              <a:rPr lang="de-CH" sz="1800" kern="50" dirty="0" smtClean="0"/>
              <a:t>Studierenden eine aktivere Rolle erlauben</a:t>
            </a:r>
          </a:p>
          <a:p>
            <a:pPr marL="742950" lvl="1" indent="-285750">
              <a:spcAft>
                <a:spcPts val="600"/>
              </a:spcAft>
              <a:buFont typeface="Wingdings" panose="05000000000000000000" pitchFamily="2" charset="2"/>
              <a:buChar char="Ø"/>
            </a:pPr>
            <a:r>
              <a:rPr lang="de-CH" sz="1800" kern="50" dirty="0" smtClean="0"/>
              <a:t>Studierende verschiedener Fachrichtungen zusammenbringen</a:t>
            </a:r>
          </a:p>
          <a:p>
            <a:pPr marL="742950" lvl="1" indent="-285750">
              <a:spcAft>
                <a:spcPts val="600"/>
              </a:spcAft>
              <a:buFont typeface="Wingdings" panose="05000000000000000000" pitchFamily="2" charset="2"/>
              <a:buChar char="Ø"/>
            </a:pPr>
            <a:r>
              <a:rPr lang="de-CH" sz="1800" kern="50" dirty="0" smtClean="0"/>
              <a:t>Studierende mit Akteuren aus der Praxis zusammenbringen</a:t>
            </a:r>
          </a:p>
          <a:p>
            <a:pPr marL="285750" indent="-285750">
              <a:spcAft>
                <a:spcPts val="600"/>
              </a:spcAft>
              <a:buFont typeface="Wingdings" panose="05000000000000000000" pitchFamily="2" charset="2"/>
              <a:buChar char="Ø"/>
            </a:pPr>
            <a:endParaRPr lang="de-CH" sz="1600" dirty="0"/>
          </a:p>
          <a:p>
            <a:pPr marL="285750" indent="-285750">
              <a:spcAft>
                <a:spcPts val="600"/>
              </a:spcAft>
              <a:buFont typeface="Wingdings" panose="05000000000000000000" pitchFamily="2" charset="2"/>
              <a:buChar char="Ø"/>
            </a:pPr>
            <a:endParaRPr lang="de-CH" sz="1600" dirty="0" smtClean="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725144"/>
            <a:ext cx="5484910" cy="15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356" y="2492896"/>
            <a:ext cx="1449131"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2846379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Lehr-Lern-Arrangements</a:t>
            </a:r>
          </a:p>
          <a:p>
            <a:pPr eaLnBrk="1" hangingPunct="1"/>
            <a:r>
              <a:rPr lang="de-CH" altLang="en-US" sz="1800" dirty="0" smtClean="0">
                <a:solidFill>
                  <a:srgbClr val="336699"/>
                </a:solidFill>
                <a:cs typeface="Times New Roman" pitchFamily="18" charset="0"/>
              </a:rPr>
              <a:t>Faktoren eines verbesserten Lernerfolgs – das TAFEL-Prinzip</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23</a:t>
            </a:fld>
            <a:endParaRPr lang="de-CH" sz="1400"/>
          </a:p>
        </p:txBody>
      </p:sp>
      <p:sp>
        <p:nvSpPr>
          <p:cNvPr id="5" name="Rectangle 4"/>
          <p:cNvSpPr/>
          <p:nvPr/>
        </p:nvSpPr>
        <p:spPr>
          <a:xfrm>
            <a:off x="395536" y="1574790"/>
            <a:ext cx="8352928" cy="4524315"/>
          </a:xfrm>
          <a:prstGeom prst="rect">
            <a:avLst/>
          </a:prstGeom>
        </p:spPr>
        <p:txBody>
          <a:bodyPr wrap="square">
            <a:spAutoFit/>
          </a:bodyPr>
          <a:lstStyle/>
          <a:p>
            <a:r>
              <a:rPr lang="de-CH" sz="1600" b="1" dirty="0" smtClean="0">
                <a:solidFill>
                  <a:srgbClr val="C00000"/>
                </a:solidFill>
              </a:rPr>
              <a:t>T</a:t>
            </a:r>
            <a:r>
              <a:rPr lang="de-CH" sz="1600" b="1" dirty="0" smtClean="0"/>
              <a:t>ransparente Leistungserwartungen</a:t>
            </a:r>
          </a:p>
          <a:p>
            <a:pPr marL="285750" indent="-285750">
              <a:buFont typeface="Wingdings" panose="05000000000000000000" pitchFamily="2" charset="2"/>
              <a:buChar char="Ø"/>
            </a:pPr>
            <a:r>
              <a:rPr lang="de-CH" sz="1600" dirty="0"/>
              <a:t>Von Beginn an kommunizieren, was Lernende nach dem Unterricht können </a:t>
            </a:r>
            <a:r>
              <a:rPr lang="de-CH" sz="1600" dirty="0" smtClean="0"/>
              <a:t>sollen: </a:t>
            </a:r>
            <a:r>
              <a:rPr lang="de-CH" sz="1600" dirty="0"/>
              <a:t>Lernergebnisse </a:t>
            </a:r>
            <a:r>
              <a:rPr lang="de-CH" sz="1600" dirty="0" smtClean="0"/>
              <a:t>(Learning Outcomes)</a:t>
            </a:r>
            <a:r>
              <a:rPr lang="de-CH" sz="1600" dirty="0"/>
              <a:t> und die daraus abgeleiteten </a:t>
            </a:r>
            <a:r>
              <a:rPr lang="de-CH" sz="1600" dirty="0" smtClean="0"/>
              <a:t>Beurteilungskriterien</a:t>
            </a:r>
            <a:endParaRPr lang="de-CH" sz="1600" dirty="0"/>
          </a:p>
          <a:p>
            <a:r>
              <a:rPr lang="de-CH" sz="1600" dirty="0"/>
              <a:t> </a:t>
            </a:r>
          </a:p>
          <a:p>
            <a:r>
              <a:rPr lang="de-CH" sz="1600" b="1" dirty="0" smtClean="0">
                <a:solidFill>
                  <a:srgbClr val="C00000"/>
                </a:solidFill>
              </a:rPr>
              <a:t>A</a:t>
            </a:r>
            <a:r>
              <a:rPr lang="de-CH" sz="1600" b="1" dirty="0" smtClean="0"/>
              <a:t>ktivierende Lehrstrategien</a:t>
            </a:r>
          </a:p>
          <a:p>
            <a:pPr marL="285750" indent="-285750">
              <a:buFont typeface="Wingdings" panose="05000000000000000000" pitchFamily="2" charset="2"/>
              <a:buChar char="Ø"/>
            </a:pPr>
            <a:r>
              <a:rPr lang="de-CH" sz="1600" dirty="0" smtClean="0"/>
              <a:t>Einsatz eines breiten Spektrums </a:t>
            </a:r>
            <a:r>
              <a:rPr lang="de-CH" sz="1600" dirty="0"/>
              <a:t>an aktivierenden </a:t>
            </a:r>
            <a:r>
              <a:rPr lang="de-CH" sz="1600" dirty="0" smtClean="0"/>
              <a:t>Lehr- und Lernmethoden</a:t>
            </a:r>
          </a:p>
          <a:p>
            <a:pPr marL="285750" indent="-285750">
              <a:buFont typeface="Wingdings" panose="05000000000000000000" pitchFamily="2" charset="2"/>
              <a:buChar char="Ø"/>
            </a:pPr>
            <a:r>
              <a:rPr lang="de-CH" sz="1600" dirty="0" smtClean="0"/>
              <a:t>Inhalte werden aufgrund </a:t>
            </a:r>
            <a:r>
              <a:rPr lang="de-CH" sz="1600" dirty="0"/>
              <a:t>authentischer Problemstellungen </a:t>
            </a:r>
            <a:r>
              <a:rPr lang="de-CH" sz="1600" dirty="0" smtClean="0"/>
              <a:t>von Studierenden aktiv erarbeitet</a:t>
            </a:r>
          </a:p>
          <a:p>
            <a:pPr marL="285750" indent="-285750">
              <a:buFont typeface="Wingdings" panose="05000000000000000000" pitchFamily="2" charset="2"/>
              <a:buChar char="Ø"/>
            </a:pPr>
            <a:r>
              <a:rPr lang="de-CH" sz="1600" dirty="0"/>
              <a:t>Studierenden </a:t>
            </a:r>
            <a:r>
              <a:rPr lang="de-CH" sz="1600" dirty="0" smtClean="0"/>
              <a:t>setzen sich </a:t>
            </a:r>
            <a:r>
              <a:rPr lang="de-CH" sz="1600" dirty="0"/>
              <a:t>auch damit </a:t>
            </a:r>
            <a:r>
              <a:rPr lang="de-CH" sz="1600" dirty="0" smtClean="0"/>
              <a:t>auseinander, </a:t>
            </a:r>
            <a:r>
              <a:rPr lang="de-CH" sz="1600" dirty="0"/>
              <a:t>wie sie lernen und </a:t>
            </a:r>
            <a:r>
              <a:rPr lang="de-CH" sz="1600" dirty="0" smtClean="0"/>
              <a:t>arbeiten (Förderung metakognitiver Strategien)</a:t>
            </a:r>
            <a:endParaRPr lang="de-CH" sz="1600" dirty="0"/>
          </a:p>
          <a:p>
            <a:r>
              <a:rPr lang="de-CH" sz="1600" dirty="0"/>
              <a:t> </a:t>
            </a:r>
          </a:p>
          <a:p>
            <a:r>
              <a:rPr lang="de-CH" sz="1600" b="1" dirty="0" smtClean="0">
                <a:solidFill>
                  <a:srgbClr val="C00000"/>
                </a:solidFill>
              </a:rPr>
              <a:t>F</a:t>
            </a:r>
            <a:r>
              <a:rPr lang="de-CH" sz="1600" b="1" dirty="0" smtClean="0"/>
              <a:t>eedback, </a:t>
            </a:r>
            <a:r>
              <a:rPr lang="de-CH" sz="1600" b="1" dirty="0" smtClean="0">
                <a:solidFill>
                  <a:srgbClr val="C00000"/>
                </a:solidFill>
              </a:rPr>
              <a:t>E</a:t>
            </a:r>
            <a:r>
              <a:rPr lang="de-CH" sz="1600" b="1" dirty="0" smtClean="0"/>
              <a:t>valuation, </a:t>
            </a:r>
            <a:r>
              <a:rPr lang="de-CH" sz="1600" b="1" dirty="0" smtClean="0">
                <a:solidFill>
                  <a:srgbClr val="C00000"/>
                </a:solidFill>
              </a:rPr>
              <a:t>L</a:t>
            </a:r>
            <a:r>
              <a:rPr lang="de-CH" sz="1600" b="1" dirty="0" smtClean="0"/>
              <a:t>ernszenario</a:t>
            </a:r>
          </a:p>
          <a:p>
            <a:pPr marL="285750" indent="-285750">
              <a:buFont typeface="Wingdings" panose="05000000000000000000" pitchFamily="2" charset="2"/>
              <a:buChar char="Ø"/>
            </a:pPr>
            <a:r>
              <a:rPr lang="de-CH" sz="1600" dirty="0" smtClean="0"/>
              <a:t>Promptes </a:t>
            </a:r>
            <a:r>
              <a:rPr lang="de-CH" sz="1600" dirty="0"/>
              <a:t>Feedback zu den </a:t>
            </a:r>
            <a:r>
              <a:rPr lang="de-CH" sz="1600" dirty="0" smtClean="0"/>
              <a:t>Lernfortschritten: </a:t>
            </a:r>
            <a:r>
              <a:rPr lang="de-CH" sz="1600" dirty="0"/>
              <a:t>Information zur erbrachten Leistung und zum Weg dahin statt Lob, Tadel oder </a:t>
            </a:r>
            <a:r>
              <a:rPr lang="de-CH" sz="1600" dirty="0" smtClean="0"/>
              <a:t>Belohnung</a:t>
            </a:r>
          </a:p>
          <a:p>
            <a:pPr marL="285750" indent="-285750">
              <a:buFont typeface="Wingdings" panose="05000000000000000000" pitchFamily="2" charset="2"/>
              <a:buChar char="Ø"/>
            </a:pPr>
            <a:r>
              <a:rPr lang="de-CH" sz="1600" dirty="0" smtClean="0"/>
              <a:t>Einsatz unterschiedlicher </a:t>
            </a:r>
            <a:r>
              <a:rPr lang="de-CH" sz="1600" dirty="0"/>
              <a:t>Methoden, um sich ein Bild über den aktuellen Lernstand der Studierenden zu machen und nötigenfalls </a:t>
            </a:r>
            <a:r>
              <a:rPr lang="de-CH" sz="1600" dirty="0" smtClean="0"/>
              <a:t>den Unterricht anzupassen (adaptive Lehrkompetenz)</a:t>
            </a:r>
          </a:p>
          <a:p>
            <a:pPr marL="285750" indent="-285750">
              <a:buFont typeface="Wingdings" panose="05000000000000000000" pitchFamily="2" charset="2"/>
              <a:buChar char="Ø"/>
            </a:pPr>
            <a:endParaRPr lang="de-CH" sz="1600" dirty="0" smtClean="0"/>
          </a:p>
        </p:txBody>
      </p:sp>
      <p:sp>
        <p:nvSpPr>
          <p:cNvPr id="4" name="Rechteck 3"/>
          <p:cNvSpPr/>
          <p:nvPr/>
        </p:nvSpPr>
        <p:spPr>
          <a:xfrm>
            <a:off x="117078" y="6525344"/>
            <a:ext cx="4572000" cy="276999"/>
          </a:xfrm>
          <a:prstGeom prst="rect">
            <a:avLst/>
          </a:prstGeom>
        </p:spPr>
        <p:txBody>
          <a:bodyPr>
            <a:spAutoFit/>
          </a:bodyPr>
          <a:lstStyle/>
          <a:p>
            <a:r>
              <a:rPr lang="de-CH" sz="1200" dirty="0" smtClean="0"/>
              <a:t>«</a:t>
            </a:r>
            <a:r>
              <a:rPr lang="de-CH" sz="1200" dirty="0" err="1" smtClean="0"/>
              <a:t>Three</a:t>
            </a:r>
            <a:r>
              <a:rPr lang="de-CH" sz="1200" dirty="0" smtClean="0"/>
              <a:t> </a:t>
            </a:r>
            <a:r>
              <a:rPr lang="de-CH" sz="1200" dirty="0" err="1"/>
              <a:t>claims</a:t>
            </a:r>
            <a:r>
              <a:rPr lang="de-CH" sz="1200" dirty="0"/>
              <a:t> </a:t>
            </a:r>
            <a:r>
              <a:rPr lang="de-CH" sz="1200" dirty="0" err="1"/>
              <a:t>for</a:t>
            </a:r>
            <a:r>
              <a:rPr lang="de-CH" sz="1200" dirty="0"/>
              <a:t> </a:t>
            </a:r>
            <a:r>
              <a:rPr lang="de-CH" sz="1200" dirty="0" err="1"/>
              <a:t>higher</a:t>
            </a:r>
            <a:r>
              <a:rPr lang="de-CH" sz="1200" dirty="0"/>
              <a:t> </a:t>
            </a:r>
            <a:r>
              <a:rPr lang="de-CH" sz="1200" dirty="0" err="1"/>
              <a:t>education</a:t>
            </a:r>
            <a:r>
              <a:rPr lang="de-CH" sz="1200" dirty="0" smtClean="0"/>
              <a:t>» nach Hattie </a:t>
            </a:r>
            <a:r>
              <a:rPr lang="de-CH" sz="1200" dirty="0" smtClean="0"/>
              <a:t>2011</a:t>
            </a:r>
            <a:endParaRPr lang="de-CH" sz="1200" dirty="0"/>
          </a:p>
        </p:txBody>
      </p:sp>
    </p:spTree>
    <p:extLst>
      <p:ext uri="{BB962C8B-B14F-4D97-AF65-F5344CB8AC3E}">
        <p14:creationId xmlns:p14="http://schemas.microsoft.com/office/powerpoint/2010/main" val="3636822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24</a:t>
            </a:fld>
            <a:endParaRPr lang="de-CH" sz="1400"/>
          </a:p>
        </p:txBody>
      </p:sp>
      <p:graphicFrame>
        <p:nvGraphicFramePr>
          <p:cNvPr id="11" name="Table 10"/>
          <p:cNvGraphicFramePr>
            <a:graphicFrameLocks noGrp="1"/>
          </p:cNvGraphicFramePr>
          <p:nvPr>
            <p:extLst>
              <p:ext uri="{D42A27DB-BD31-4B8C-83A1-F6EECF244321}">
                <p14:modId xmlns:p14="http://schemas.microsoft.com/office/powerpoint/2010/main" val="2402196232"/>
              </p:ext>
            </p:extLst>
          </p:nvPr>
        </p:nvGraphicFramePr>
        <p:xfrm>
          <a:off x="179512" y="1665312"/>
          <a:ext cx="8784976" cy="4572000"/>
        </p:xfrm>
        <a:graphic>
          <a:graphicData uri="http://schemas.openxmlformats.org/drawingml/2006/table">
            <a:tbl>
              <a:tblPr firstRow="1" firstCol="1" bandRow="1">
                <a:tableStyleId>{5C22544A-7EE6-4342-B048-85BDC9FD1C3A}</a:tableStyleId>
              </a:tblPr>
              <a:tblGrid>
                <a:gridCol w="8784976"/>
              </a:tblGrid>
              <a:tr h="4320480">
                <a:tc>
                  <a:txBody>
                    <a:bodyPr/>
                    <a:lstStyle/>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Erpenbeck</a:t>
                      </a:r>
                      <a:r>
                        <a:rPr lang="en-US" sz="1200" b="0" dirty="0" smtClean="0">
                          <a:solidFill>
                            <a:schemeClr val="tx1"/>
                          </a:solidFill>
                          <a:effectLst/>
                          <a:latin typeface="+mn-lt"/>
                          <a:ea typeface="Calibri"/>
                          <a:cs typeface="Times New Roman"/>
                        </a:rPr>
                        <a:t> J. 2009. Was «</a:t>
                      </a:r>
                      <a:r>
                        <a:rPr lang="en-US" sz="1200" b="0" dirty="0" err="1" smtClean="0">
                          <a:solidFill>
                            <a:schemeClr val="tx1"/>
                          </a:solidFill>
                          <a:effectLst/>
                          <a:latin typeface="+mn-lt"/>
                          <a:ea typeface="Calibri"/>
                          <a:cs typeface="Times New Roman"/>
                        </a:rPr>
                        <a:t>sind</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Kompetenzen</a:t>
                      </a:r>
                      <a:r>
                        <a:rPr lang="en-US" sz="1200" b="0" dirty="0" smtClean="0">
                          <a:solidFill>
                            <a:schemeClr val="tx1"/>
                          </a:solidFill>
                          <a:effectLst/>
                          <a:latin typeface="+mn-lt"/>
                          <a:ea typeface="Calibri"/>
                          <a:cs typeface="Times New Roman"/>
                        </a:rPr>
                        <a:t>? </a:t>
                      </a:r>
                      <a:r>
                        <a:rPr lang="en-US" sz="1200" b="0" i="1" dirty="0" smtClean="0">
                          <a:solidFill>
                            <a:schemeClr val="tx1"/>
                          </a:solidFill>
                          <a:effectLst/>
                          <a:latin typeface="+mn-lt"/>
                          <a:ea typeface="Calibri"/>
                          <a:cs typeface="Times New Roman"/>
                        </a:rPr>
                        <a:t>In:</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Faix</a:t>
                      </a:r>
                      <a:r>
                        <a:rPr lang="en-US" sz="1200" b="0" dirty="0" smtClean="0">
                          <a:solidFill>
                            <a:schemeClr val="tx1"/>
                          </a:solidFill>
                          <a:effectLst/>
                          <a:latin typeface="+mn-lt"/>
                          <a:ea typeface="Calibri"/>
                          <a:cs typeface="Times New Roman"/>
                        </a:rPr>
                        <a:t> WG, </a:t>
                      </a:r>
                      <a:r>
                        <a:rPr lang="en-US" sz="1200" b="0" dirty="0" err="1" smtClean="0">
                          <a:solidFill>
                            <a:schemeClr val="tx1"/>
                          </a:solidFill>
                          <a:effectLst/>
                          <a:latin typeface="+mn-lt"/>
                          <a:ea typeface="Calibri"/>
                          <a:cs typeface="Times New Roman"/>
                        </a:rPr>
                        <a:t>hrsg</a:t>
                      </a:r>
                      <a:r>
                        <a:rPr lang="en-US" sz="1200" b="0"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Kompetenz</a:t>
                      </a:r>
                      <a:r>
                        <a:rPr lang="en-US" sz="1200" b="0" i="1" dirty="0" smtClean="0">
                          <a:solidFill>
                            <a:schemeClr val="tx1"/>
                          </a:solidFill>
                          <a:effectLst/>
                          <a:latin typeface="+mn-lt"/>
                          <a:ea typeface="Calibri"/>
                          <a:cs typeface="Times New Roman"/>
                        </a:rPr>
                        <a:t>. Festschrift Prof. Dr. John </a:t>
                      </a:r>
                      <a:r>
                        <a:rPr lang="en-US" sz="1200" b="0" i="1" dirty="0" err="1" smtClean="0">
                          <a:solidFill>
                            <a:schemeClr val="tx1"/>
                          </a:solidFill>
                          <a:effectLst/>
                          <a:latin typeface="+mn-lt"/>
                          <a:ea typeface="Calibri"/>
                          <a:cs typeface="Times New Roman"/>
                        </a:rPr>
                        <a:t>Erpenbeck</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zum</a:t>
                      </a:r>
                      <a:r>
                        <a:rPr lang="en-US" sz="1200" b="0" i="1" dirty="0" smtClean="0">
                          <a:solidFill>
                            <a:schemeClr val="tx1"/>
                          </a:solidFill>
                          <a:effectLst/>
                          <a:latin typeface="+mn-lt"/>
                          <a:ea typeface="Calibri"/>
                          <a:cs typeface="Times New Roman"/>
                        </a:rPr>
                        <a:t> 70. </a:t>
                      </a:r>
                      <a:r>
                        <a:rPr lang="en-US" sz="1200" b="0" i="1" dirty="0" err="1" smtClean="0">
                          <a:solidFill>
                            <a:schemeClr val="tx1"/>
                          </a:solidFill>
                          <a:effectLst/>
                          <a:latin typeface="+mn-lt"/>
                          <a:ea typeface="Calibri"/>
                          <a:cs typeface="Times New Roman"/>
                        </a:rPr>
                        <a:t>Geburtstag</a:t>
                      </a:r>
                      <a:r>
                        <a:rPr lang="en-US" sz="1200" b="0" i="1" dirty="0" smtClean="0">
                          <a:solidFill>
                            <a:schemeClr val="tx1"/>
                          </a:solidFill>
                          <a:effectLst/>
                          <a:latin typeface="+mn-lt"/>
                          <a:ea typeface="Calibri"/>
                          <a:cs typeface="Times New Roman"/>
                        </a:rPr>
                        <a:t>. </a:t>
                      </a:r>
                      <a:r>
                        <a:rPr lang="en-US" sz="1200" b="0" dirty="0" smtClean="0">
                          <a:solidFill>
                            <a:schemeClr val="tx1"/>
                          </a:solidFill>
                          <a:effectLst/>
                          <a:latin typeface="+mn-lt"/>
                          <a:ea typeface="Calibri"/>
                          <a:cs typeface="Times New Roman"/>
                        </a:rPr>
                        <a:t>Stuttgart: </a:t>
                      </a:r>
                      <a:r>
                        <a:rPr lang="en-US" sz="1200" b="0" dirty="0" err="1" smtClean="0">
                          <a:solidFill>
                            <a:schemeClr val="tx1"/>
                          </a:solidFill>
                          <a:effectLst/>
                          <a:latin typeface="+mn-lt"/>
                          <a:ea typeface="Calibri"/>
                          <a:cs typeface="Times New Roman"/>
                        </a:rPr>
                        <a:t>Steinbeis</a:t>
                      </a:r>
                      <a:r>
                        <a:rPr lang="en-US" sz="1200" b="0" dirty="0" smtClean="0">
                          <a:solidFill>
                            <a:schemeClr val="tx1"/>
                          </a:solidFill>
                          <a:effectLst/>
                          <a:latin typeface="+mn-lt"/>
                          <a:ea typeface="Calibri"/>
                          <a:cs typeface="Times New Roman"/>
                        </a:rPr>
                        <a:t>-Edition, pp. 1–57.</a:t>
                      </a:r>
                    </a:p>
                    <a:p>
                      <a:pPr marL="342900" lvl="0" indent="-342900">
                        <a:spcAft>
                          <a:spcPts val="0"/>
                        </a:spcAft>
                        <a:buFont typeface="Wingdings" panose="05000000000000000000" pitchFamily="2" charset="2"/>
                        <a:buChar char="§"/>
                      </a:pPr>
                      <a:r>
                        <a:rPr lang="en-US" sz="1200" b="0" dirty="0" smtClean="0">
                          <a:solidFill>
                            <a:schemeClr val="tx1"/>
                          </a:solidFill>
                          <a:effectLst/>
                          <a:latin typeface="+mn-lt"/>
                          <a:ea typeface="Calibri"/>
                          <a:cs typeface="Times New Roman"/>
                        </a:rPr>
                        <a:t>Hattie J. 2009. </a:t>
                      </a:r>
                      <a:r>
                        <a:rPr lang="en-US" sz="1200" b="0" i="1" dirty="0" smtClean="0">
                          <a:solidFill>
                            <a:schemeClr val="tx1"/>
                          </a:solidFill>
                          <a:effectLst/>
                          <a:latin typeface="+mn-lt"/>
                          <a:ea typeface="Calibri"/>
                          <a:cs typeface="Times New Roman"/>
                        </a:rPr>
                        <a:t>Visible Learning: A Synthesis of Over 800 Meta-analyses Relating to Achievement. </a:t>
                      </a:r>
                      <a:r>
                        <a:rPr lang="en-US" sz="1200" b="0" dirty="0" smtClean="0">
                          <a:solidFill>
                            <a:schemeClr val="tx1"/>
                          </a:solidFill>
                          <a:effectLst/>
                          <a:latin typeface="+mn-lt"/>
                          <a:ea typeface="Calibri"/>
                          <a:cs typeface="Times New Roman"/>
                        </a:rPr>
                        <a:t>London: Routledge.</a:t>
                      </a:r>
                    </a:p>
                    <a:p>
                      <a:pPr marL="342900" lvl="0" indent="-342900">
                        <a:spcAft>
                          <a:spcPts val="0"/>
                        </a:spcAft>
                        <a:buFont typeface="Wingdings" panose="05000000000000000000" pitchFamily="2" charset="2"/>
                        <a:buChar char="§"/>
                      </a:pPr>
                      <a:r>
                        <a:rPr lang="en-US" sz="1200" b="0" dirty="0" smtClean="0">
                          <a:solidFill>
                            <a:schemeClr val="tx1"/>
                          </a:solidFill>
                          <a:effectLst/>
                          <a:latin typeface="+mn-lt"/>
                          <a:ea typeface="Calibri"/>
                          <a:cs typeface="Times New Roman"/>
                        </a:rPr>
                        <a:t>Hattie J. 2011. Which strategies best enhance teaching and learning in higher education? </a:t>
                      </a:r>
                      <a:r>
                        <a:rPr lang="en-US" sz="1200" b="0" i="1" dirty="0" smtClean="0">
                          <a:solidFill>
                            <a:schemeClr val="tx1"/>
                          </a:solidFill>
                          <a:effectLst/>
                          <a:latin typeface="+mn-lt"/>
                          <a:ea typeface="Calibri"/>
                          <a:cs typeface="Times New Roman"/>
                        </a:rPr>
                        <a:t>In:</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Mashek</a:t>
                      </a:r>
                      <a:r>
                        <a:rPr lang="en-US" sz="1200" b="0" dirty="0" smtClean="0">
                          <a:solidFill>
                            <a:schemeClr val="tx1"/>
                          </a:solidFill>
                          <a:effectLst/>
                          <a:latin typeface="+mn-lt"/>
                          <a:ea typeface="Calibri"/>
                          <a:cs typeface="Times New Roman"/>
                        </a:rPr>
                        <a:t> D, Hammer EY, </a:t>
                      </a:r>
                      <a:r>
                        <a:rPr lang="en-US" sz="1200" b="0" dirty="0" err="1" smtClean="0">
                          <a:solidFill>
                            <a:schemeClr val="tx1"/>
                          </a:solidFill>
                          <a:effectLst/>
                          <a:latin typeface="+mn-lt"/>
                          <a:ea typeface="Calibri"/>
                          <a:cs typeface="Times New Roman"/>
                        </a:rPr>
                        <a:t>hrsg</a:t>
                      </a:r>
                      <a:r>
                        <a:rPr lang="en-US" sz="1200" b="0" dirty="0" smtClean="0">
                          <a:solidFill>
                            <a:schemeClr val="tx1"/>
                          </a:solidFill>
                          <a:effectLst/>
                          <a:latin typeface="+mn-lt"/>
                          <a:ea typeface="Calibri"/>
                          <a:cs typeface="Times New Roman"/>
                        </a:rPr>
                        <a:t>. </a:t>
                      </a:r>
                      <a:r>
                        <a:rPr lang="en-US" sz="1200" b="0" i="1" dirty="0" smtClean="0">
                          <a:solidFill>
                            <a:schemeClr val="tx1"/>
                          </a:solidFill>
                          <a:effectLst/>
                          <a:latin typeface="+mn-lt"/>
                          <a:ea typeface="Calibri"/>
                          <a:cs typeface="Times New Roman"/>
                        </a:rPr>
                        <a:t>Empirical Research in Teaching and Learning. </a:t>
                      </a:r>
                      <a:r>
                        <a:rPr lang="en-US" sz="1200" b="0" dirty="0" smtClean="0">
                          <a:solidFill>
                            <a:schemeClr val="tx1"/>
                          </a:solidFill>
                          <a:effectLst/>
                          <a:latin typeface="+mn-lt"/>
                          <a:ea typeface="Calibri"/>
                          <a:cs typeface="Times New Roman"/>
                        </a:rPr>
                        <a:t>Oxford: Wiley-Blackwell, pp. 130–142.</a:t>
                      </a:r>
                    </a:p>
                    <a:p>
                      <a:pPr marL="342900" lvl="0" indent="-342900">
                        <a:spcAft>
                          <a:spcPts val="0"/>
                        </a:spcAft>
                        <a:buFont typeface="Wingdings" panose="05000000000000000000" pitchFamily="2" charset="2"/>
                        <a:buChar char="§"/>
                      </a:pPr>
                      <a:r>
                        <a:rPr lang="de-CH" sz="1200" b="0" dirty="0" err="1" smtClean="0">
                          <a:solidFill>
                            <a:schemeClr val="tx1"/>
                          </a:solidFill>
                          <a:effectLst/>
                          <a:latin typeface="+mn-lt"/>
                          <a:ea typeface="Calibri"/>
                          <a:cs typeface="Times New Roman"/>
                        </a:rPr>
                        <a:t>Haversath</a:t>
                      </a:r>
                      <a:r>
                        <a:rPr lang="de-CH" sz="1200" b="0" dirty="0" smtClean="0">
                          <a:solidFill>
                            <a:schemeClr val="tx1"/>
                          </a:solidFill>
                          <a:effectLst/>
                          <a:latin typeface="+mn-lt"/>
                          <a:ea typeface="Calibri"/>
                          <a:cs typeface="Times New Roman"/>
                        </a:rPr>
                        <a:t> JB. 2012. </a:t>
                      </a:r>
                      <a:r>
                        <a:rPr lang="de-CH" sz="1200" b="0" i="1" dirty="0" smtClean="0">
                          <a:solidFill>
                            <a:schemeClr val="tx1"/>
                          </a:solidFill>
                          <a:effectLst/>
                          <a:latin typeface="+mn-lt"/>
                          <a:ea typeface="Calibri"/>
                          <a:cs typeface="Times New Roman"/>
                        </a:rPr>
                        <a:t>Geographiedidaktik: Theorie-Themen-Forschung. </a:t>
                      </a:r>
                      <a:r>
                        <a:rPr lang="de-CH" sz="1200" b="0" dirty="0" smtClean="0">
                          <a:solidFill>
                            <a:schemeClr val="tx1"/>
                          </a:solidFill>
                          <a:effectLst/>
                          <a:latin typeface="+mn-lt"/>
                          <a:ea typeface="Calibri"/>
                          <a:cs typeface="Times New Roman"/>
                        </a:rPr>
                        <a:t>Braunschweig: Westermann Verlag.</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JQI [Joint Quality Initiative]. 2004. </a:t>
                      </a:r>
                      <a:r>
                        <a:rPr lang="de-CH" sz="1200" b="0" i="1" dirty="0" smtClean="0">
                          <a:solidFill>
                            <a:schemeClr val="tx1"/>
                          </a:solidFill>
                          <a:effectLst/>
                          <a:latin typeface="+mn-lt"/>
                          <a:ea typeface="Calibri"/>
                          <a:cs typeface="Times New Roman"/>
                        </a:rPr>
                        <a:t>Gemeinsame “Dublin </a:t>
                      </a:r>
                      <a:r>
                        <a:rPr lang="de-CH" sz="1200" b="0" i="1" dirty="0" err="1" smtClean="0">
                          <a:solidFill>
                            <a:schemeClr val="tx1"/>
                          </a:solidFill>
                          <a:effectLst/>
                          <a:latin typeface="+mn-lt"/>
                          <a:ea typeface="Calibri"/>
                          <a:cs typeface="Times New Roman"/>
                        </a:rPr>
                        <a:t>Descriptors</a:t>
                      </a:r>
                      <a:r>
                        <a:rPr lang="de-CH" sz="1200" b="0" i="1" dirty="0" smtClean="0">
                          <a:solidFill>
                            <a:schemeClr val="tx1"/>
                          </a:solidFill>
                          <a:effectLst/>
                          <a:latin typeface="+mn-lt"/>
                          <a:ea typeface="Calibri"/>
                          <a:cs typeface="Times New Roman"/>
                        </a:rPr>
                        <a:t>” für Bachelor-, Master- und Promotionsabschlüsse. Entwurf 1.31</a:t>
                      </a:r>
                      <a:r>
                        <a:rPr lang="de-CH" sz="1200" b="0" dirty="0" smtClean="0">
                          <a:solidFill>
                            <a:schemeClr val="tx1"/>
                          </a:solidFill>
                          <a:effectLst/>
                          <a:latin typeface="+mn-lt"/>
                          <a:ea typeface="Calibri"/>
                          <a:cs typeface="Times New Roman"/>
                        </a:rPr>
                        <a:t> Arbeitspapier auf der JQI Tagung in Dublin am 23.3.2004. Dublin: JQI.</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Klafki W. 2003. Allgemeinbildung heute – Sinndimensionen einer gegenwarts-und zukunftsorientierten Bildungskonzeption. In: Berg HC, hrsg. </a:t>
                      </a:r>
                      <a:r>
                        <a:rPr lang="de-CH" sz="1200" b="0" i="1" dirty="0" smtClean="0">
                          <a:solidFill>
                            <a:schemeClr val="tx1"/>
                          </a:solidFill>
                          <a:effectLst/>
                          <a:latin typeface="+mn-lt"/>
                          <a:ea typeface="Calibri"/>
                          <a:cs typeface="Times New Roman"/>
                        </a:rPr>
                        <a:t>Schulmanagement. Handbuch. </a:t>
                      </a:r>
                      <a:r>
                        <a:rPr lang="de-CH" sz="1200" b="0" dirty="0" smtClean="0">
                          <a:solidFill>
                            <a:schemeClr val="tx1"/>
                          </a:solidFill>
                          <a:effectLst/>
                          <a:latin typeface="+mn-lt"/>
                          <a:ea typeface="Calibri"/>
                          <a:cs typeface="Times New Roman"/>
                        </a:rPr>
                        <a:t>Bern: </a:t>
                      </a:r>
                      <a:r>
                        <a:rPr lang="de-CH" sz="1200" b="0" dirty="0" err="1" smtClean="0">
                          <a:solidFill>
                            <a:schemeClr val="tx1"/>
                          </a:solidFill>
                          <a:effectLst/>
                          <a:latin typeface="+mn-lt"/>
                          <a:ea typeface="Calibri"/>
                          <a:cs typeface="Times New Roman"/>
                        </a:rPr>
                        <a:t>hep</a:t>
                      </a:r>
                      <a:r>
                        <a:rPr lang="de-CH" sz="1200" b="0" dirty="0" smtClean="0">
                          <a:solidFill>
                            <a:schemeClr val="tx1"/>
                          </a:solidFill>
                          <a:effectLst/>
                          <a:latin typeface="+mn-lt"/>
                          <a:ea typeface="Calibri"/>
                          <a:cs typeface="Times New Roman"/>
                        </a:rPr>
                        <a:t> Verlag, pp. 11–28.</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Pohl C, Hirsch </a:t>
                      </a:r>
                      <a:r>
                        <a:rPr lang="de-CH" sz="1200" b="0" dirty="0" err="1" smtClean="0">
                          <a:solidFill>
                            <a:schemeClr val="tx1"/>
                          </a:solidFill>
                          <a:effectLst/>
                          <a:latin typeface="+mn-lt"/>
                          <a:ea typeface="Calibri"/>
                          <a:cs typeface="Times New Roman"/>
                        </a:rPr>
                        <a:t>Hadorn</a:t>
                      </a:r>
                      <a:r>
                        <a:rPr lang="de-CH" sz="1200" b="0" dirty="0" smtClean="0">
                          <a:solidFill>
                            <a:schemeClr val="tx1"/>
                          </a:solidFill>
                          <a:effectLst/>
                          <a:latin typeface="+mn-lt"/>
                          <a:ea typeface="Calibri"/>
                          <a:cs typeface="Times New Roman"/>
                        </a:rPr>
                        <a:t> G. 2006. </a:t>
                      </a:r>
                      <a:r>
                        <a:rPr lang="de-CH" sz="1200" b="0" i="1" dirty="0" smtClean="0">
                          <a:solidFill>
                            <a:schemeClr val="tx1"/>
                          </a:solidFill>
                          <a:effectLst/>
                          <a:latin typeface="+mn-lt"/>
                          <a:ea typeface="Calibri"/>
                          <a:cs typeface="Times New Roman"/>
                        </a:rPr>
                        <a:t>Gestaltungsprinzipien für die transdisziplinäre Forschung. </a:t>
                      </a:r>
                      <a:r>
                        <a:rPr lang="de-CH" sz="1200" b="0" dirty="0" smtClean="0">
                          <a:solidFill>
                            <a:schemeClr val="tx1"/>
                          </a:solidFill>
                          <a:effectLst/>
                          <a:latin typeface="+mn-lt"/>
                          <a:ea typeface="Calibri"/>
                          <a:cs typeface="Times New Roman"/>
                        </a:rPr>
                        <a:t>München: </a:t>
                      </a:r>
                      <a:r>
                        <a:rPr lang="de-CH" sz="1200" b="0" dirty="0" err="1" smtClean="0">
                          <a:solidFill>
                            <a:schemeClr val="tx1"/>
                          </a:solidFill>
                          <a:effectLst/>
                          <a:latin typeface="+mn-lt"/>
                          <a:ea typeface="Calibri"/>
                          <a:cs typeface="Times New Roman"/>
                        </a:rPr>
                        <a:t>oekom</a:t>
                      </a:r>
                      <a:r>
                        <a:rPr lang="de-CH" sz="1200" b="0" dirty="0" smtClean="0">
                          <a:solidFill>
                            <a:schemeClr val="tx1"/>
                          </a:solidFill>
                          <a:effectLst/>
                          <a:latin typeface="+mn-lt"/>
                          <a:ea typeface="Calibri"/>
                          <a:cs typeface="Times New Roman"/>
                        </a:rPr>
                        <a:t>.</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Proclim</a:t>
                      </a:r>
                      <a:r>
                        <a:rPr lang="en-US" sz="1200" b="0" dirty="0" smtClean="0">
                          <a:solidFill>
                            <a:schemeClr val="tx1"/>
                          </a:solidFill>
                          <a:effectLst/>
                          <a:latin typeface="+mn-lt"/>
                          <a:ea typeface="Calibri"/>
                          <a:cs typeface="Times New Roman"/>
                        </a:rPr>
                        <a:t>/CASS [</a:t>
                      </a:r>
                      <a:r>
                        <a:rPr lang="en-US" sz="1200" b="0" dirty="0" err="1" smtClean="0">
                          <a:solidFill>
                            <a:schemeClr val="tx1"/>
                          </a:solidFill>
                          <a:effectLst/>
                          <a:latin typeface="+mn-lt"/>
                          <a:ea typeface="Calibri"/>
                          <a:cs typeface="Times New Roman"/>
                        </a:rPr>
                        <a:t>Konferenz</a:t>
                      </a:r>
                      <a:r>
                        <a:rPr lang="en-US" sz="1200" b="0" dirty="0" smtClean="0">
                          <a:solidFill>
                            <a:schemeClr val="tx1"/>
                          </a:solidFill>
                          <a:effectLst/>
                          <a:latin typeface="+mn-lt"/>
                          <a:ea typeface="Calibri"/>
                          <a:cs typeface="Times New Roman"/>
                        </a:rPr>
                        <a:t> der </a:t>
                      </a:r>
                      <a:r>
                        <a:rPr lang="en-US" sz="1200" b="0" dirty="0" err="1" smtClean="0">
                          <a:solidFill>
                            <a:schemeClr val="tx1"/>
                          </a:solidFill>
                          <a:effectLst/>
                          <a:latin typeface="+mn-lt"/>
                          <a:ea typeface="Calibri"/>
                          <a:cs typeface="Times New Roman"/>
                        </a:rPr>
                        <a:t>Schweizerischen</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Wissenschaftlichen</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Akademien</a:t>
                      </a:r>
                      <a:r>
                        <a:rPr lang="en-US" sz="1200" b="0" dirty="0" smtClean="0">
                          <a:solidFill>
                            <a:schemeClr val="tx1"/>
                          </a:solidFill>
                          <a:effectLst/>
                          <a:latin typeface="+mn-lt"/>
                          <a:ea typeface="Calibri"/>
                          <a:cs typeface="Times New Roman"/>
                        </a:rPr>
                        <a:t>]. 1997. </a:t>
                      </a:r>
                      <a:r>
                        <a:rPr lang="en-US" sz="1200" b="0" i="1" dirty="0" err="1" smtClean="0">
                          <a:solidFill>
                            <a:schemeClr val="tx1"/>
                          </a:solidFill>
                          <a:effectLst/>
                          <a:latin typeface="+mn-lt"/>
                          <a:ea typeface="Calibri"/>
                          <a:cs typeface="Times New Roman"/>
                        </a:rPr>
                        <a:t>Visionen</a:t>
                      </a:r>
                      <a:r>
                        <a:rPr lang="en-US" sz="1200" b="0" i="1" dirty="0" smtClean="0">
                          <a:solidFill>
                            <a:schemeClr val="tx1"/>
                          </a:solidFill>
                          <a:effectLst/>
                          <a:latin typeface="+mn-lt"/>
                          <a:ea typeface="Calibri"/>
                          <a:cs typeface="Times New Roman"/>
                        </a:rPr>
                        <a:t> der </a:t>
                      </a:r>
                      <a:r>
                        <a:rPr lang="en-US" sz="1200" b="0" i="1" dirty="0" err="1" smtClean="0">
                          <a:solidFill>
                            <a:schemeClr val="tx1"/>
                          </a:solidFill>
                          <a:effectLst/>
                          <a:latin typeface="+mn-lt"/>
                          <a:ea typeface="Calibri"/>
                          <a:cs typeface="Times New Roman"/>
                        </a:rPr>
                        <a:t>Forschenden</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Forschung</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zu</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Nachhaltigkeit</a:t>
                      </a:r>
                      <a:r>
                        <a:rPr lang="en-US" sz="1200" b="0" i="1" dirty="0" smtClean="0">
                          <a:solidFill>
                            <a:schemeClr val="tx1"/>
                          </a:solidFill>
                          <a:effectLst/>
                          <a:latin typeface="+mn-lt"/>
                          <a:ea typeface="Calibri"/>
                          <a:cs typeface="Times New Roman"/>
                        </a:rPr>
                        <a:t> und </a:t>
                      </a:r>
                      <a:r>
                        <a:rPr lang="en-US" sz="1200" b="0" i="1" dirty="0" err="1" smtClean="0">
                          <a:solidFill>
                            <a:schemeClr val="tx1"/>
                          </a:solidFill>
                          <a:effectLst/>
                          <a:latin typeface="+mn-lt"/>
                          <a:ea typeface="Calibri"/>
                          <a:cs typeface="Times New Roman"/>
                        </a:rPr>
                        <a:t>Globalem</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Wandel</a:t>
                      </a:r>
                      <a:r>
                        <a:rPr lang="en-US" sz="1200" b="0" i="1" dirty="0" smtClean="0">
                          <a:solidFill>
                            <a:schemeClr val="tx1"/>
                          </a:solidFill>
                          <a:effectLst/>
                          <a:latin typeface="+mn-lt"/>
                          <a:ea typeface="Calibri"/>
                          <a:cs typeface="Times New Roman"/>
                        </a:rPr>
                        <a:t> – </a:t>
                      </a:r>
                      <a:r>
                        <a:rPr lang="en-US" sz="1200" b="0" i="1" dirty="0" err="1" smtClean="0">
                          <a:solidFill>
                            <a:schemeClr val="tx1"/>
                          </a:solidFill>
                          <a:effectLst/>
                          <a:latin typeface="+mn-lt"/>
                          <a:ea typeface="Calibri"/>
                          <a:cs typeface="Times New Roman"/>
                        </a:rPr>
                        <a:t>Wissenschaftspolitische</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Visionen</a:t>
                      </a:r>
                      <a:r>
                        <a:rPr lang="en-US" sz="1200" b="0" i="1" dirty="0" smtClean="0">
                          <a:solidFill>
                            <a:schemeClr val="tx1"/>
                          </a:solidFill>
                          <a:effectLst/>
                          <a:latin typeface="+mn-lt"/>
                          <a:ea typeface="Calibri"/>
                          <a:cs typeface="Times New Roman"/>
                        </a:rPr>
                        <a:t> der </a:t>
                      </a:r>
                      <a:r>
                        <a:rPr lang="en-US" sz="1200" b="0" i="1" dirty="0" err="1" smtClean="0">
                          <a:solidFill>
                            <a:schemeClr val="tx1"/>
                          </a:solidFill>
                          <a:effectLst/>
                          <a:latin typeface="+mn-lt"/>
                          <a:ea typeface="Calibri"/>
                          <a:cs typeface="Times New Roman"/>
                        </a:rPr>
                        <a:t>Schweizer</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Forschenden</a:t>
                      </a:r>
                      <a:r>
                        <a:rPr lang="en-US" sz="1200" b="0" i="1" dirty="0" smtClean="0">
                          <a:solidFill>
                            <a:schemeClr val="tx1"/>
                          </a:solidFill>
                          <a:effectLst/>
                          <a:latin typeface="+mn-lt"/>
                          <a:ea typeface="Calibri"/>
                          <a:cs typeface="Times New Roman"/>
                        </a:rPr>
                        <a:t>. </a:t>
                      </a:r>
                      <a:r>
                        <a:rPr lang="en-US" sz="1200" b="0" dirty="0" smtClean="0">
                          <a:solidFill>
                            <a:schemeClr val="tx1"/>
                          </a:solidFill>
                          <a:effectLst/>
                          <a:latin typeface="+mn-lt"/>
                          <a:ea typeface="Calibri"/>
                          <a:cs typeface="Times New Roman"/>
                        </a:rPr>
                        <a:t>Bern: </a:t>
                      </a:r>
                      <a:r>
                        <a:rPr lang="en-US" sz="1200" b="0" dirty="0" err="1" smtClean="0">
                          <a:solidFill>
                            <a:schemeClr val="tx1"/>
                          </a:solidFill>
                          <a:effectLst/>
                          <a:latin typeface="+mn-lt"/>
                          <a:ea typeface="Calibri"/>
                          <a:cs typeface="Times New Roman"/>
                        </a:rPr>
                        <a:t>ProClim</a:t>
                      </a:r>
                      <a:r>
                        <a:rPr lang="en-US" sz="1200" b="0" dirty="0" smtClean="0">
                          <a:solidFill>
                            <a:schemeClr val="tx1"/>
                          </a:solidFill>
                          <a:effectLst/>
                          <a:latin typeface="+mn-lt"/>
                          <a:ea typeface="Calibri"/>
                          <a:cs typeface="Times New Roman"/>
                        </a:rPr>
                        <a:t>, Forum </a:t>
                      </a:r>
                      <a:r>
                        <a:rPr lang="en-US" sz="1200" b="0" dirty="0" err="1" smtClean="0">
                          <a:solidFill>
                            <a:schemeClr val="tx1"/>
                          </a:solidFill>
                          <a:effectLst/>
                          <a:latin typeface="+mn-lt"/>
                          <a:ea typeface="Calibri"/>
                          <a:cs typeface="Times New Roman"/>
                        </a:rPr>
                        <a:t>für</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Klima</a:t>
                      </a:r>
                      <a:r>
                        <a:rPr lang="en-US" sz="1200" b="0" dirty="0" smtClean="0">
                          <a:solidFill>
                            <a:schemeClr val="tx1"/>
                          </a:solidFill>
                          <a:effectLst/>
                          <a:latin typeface="+mn-lt"/>
                          <a:ea typeface="Calibri"/>
                          <a:cs typeface="Times New Roman"/>
                        </a:rPr>
                        <a:t> und Global Change, </a:t>
                      </a:r>
                      <a:r>
                        <a:rPr lang="en-US" sz="1200" b="0" dirty="0" err="1" smtClean="0">
                          <a:solidFill>
                            <a:schemeClr val="tx1"/>
                          </a:solidFill>
                          <a:effectLst/>
                          <a:latin typeface="+mn-lt"/>
                          <a:ea typeface="Calibri"/>
                          <a:cs typeface="Times New Roman"/>
                        </a:rPr>
                        <a:t>Schweizerische</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Akademie</a:t>
                      </a:r>
                      <a:r>
                        <a:rPr lang="en-US" sz="1200" b="0" dirty="0" smtClean="0">
                          <a:solidFill>
                            <a:schemeClr val="tx1"/>
                          </a:solidFill>
                          <a:effectLst/>
                          <a:latin typeface="+mn-lt"/>
                          <a:ea typeface="Calibri"/>
                          <a:cs typeface="Times New Roman"/>
                        </a:rPr>
                        <a:t> der </a:t>
                      </a:r>
                      <a:r>
                        <a:rPr lang="en-US" sz="1200" b="0" dirty="0" err="1" smtClean="0">
                          <a:solidFill>
                            <a:schemeClr val="tx1"/>
                          </a:solidFill>
                          <a:effectLst/>
                          <a:latin typeface="+mn-lt"/>
                          <a:ea typeface="Calibri"/>
                          <a:cs typeface="Times New Roman"/>
                        </a:rPr>
                        <a:t>Naturwissenschaften</a:t>
                      </a:r>
                      <a:r>
                        <a:rPr lang="en-US" sz="1200" b="0" dirty="0" smtClean="0">
                          <a:solidFill>
                            <a:schemeClr val="tx1"/>
                          </a:solidFill>
                          <a:effectLst/>
                          <a:latin typeface="+mn-lt"/>
                          <a:ea typeface="Calibri"/>
                          <a:cs typeface="Times New Roman"/>
                        </a:rPr>
                        <a:t>.</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Raworth</a:t>
                      </a:r>
                      <a:r>
                        <a:rPr lang="en-US" sz="1200" b="0" dirty="0" smtClean="0">
                          <a:solidFill>
                            <a:schemeClr val="tx1"/>
                          </a:solidFill>
                          <a:effectLst/>
                          <a:latin typeface="+mn-lt"/>
                          <a:ea typeface="Calibri"/>
                          <a:cs typeface="Times New Roman"/>
                        </a:rPr>
                        <a:t> K. 2012. </a:t>
                      </a:r>
                      <a:r>
                        <a:rPr lang="en-US" sz="1200" b="0" i="1" dirty="0" smtClean="0">
                          <a:solidFill>
                            <a:schemeClr val="tx1"/>
                          </a:solidFill>
                          <a:effectLst/>
                          <a:latin typeface="+mn-lt"/>
                          <a:ea typeface="Calibri"/>
                          <a:cs typeface="Times New Roman"/>
                        </a:rPr>
                        <a:t>A Safe and Just Space for Humanity. Can We Live Within the Doughnut? </a:t>
                      </a:r>
                      <a:r>
                        <a:rPr lang="en-US" sz="1200" b="0" dirty="0" smtClean="0">
                          <a:solidFill>
                            <a:schemeClr val="tx1"/>
                          </a:solidFill>
                          <a:effectLst/>
                          <a:latin typeface="+mn-lt"/>
                          <a:ea typeface="Calibri"/>
                          <a:cs typeface="Times New Roman"/>
                        </a:rPr>
                        <a:t>Cowley, Oxford: Oxfam. https://www.oxfam.org/sites/www.oxfam.org/files/file_attachments/dp-a-safe-and-just-space-for-humanity-130212-en_5.pdf; 20.04.2016.</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Rockström</a:t>
                      </a:r>
                      <a:r>
                        <a:rPr lang="en-US" sz="1200" b="0" dirty="0" smtClean="0">
                          <a:solidFill>
                            <a:schemeClr val="tx1"/>
                          </a:solidFill>
                          <a:effectLst/>
                          <a:latin typeface="+mn-lt"/>
                          <a:ea typeface="Calibri"/>
                          <a:cs typeface="Times New Roman"/>
                        </a:rPr>
                        <a:t> J, Steffen W, </a:t>
                      </a:r>
                      <a:r>
                        <a:rPr lang="en-US" sz="1200" b="0" dirty="0" err="1" smtClean="0">
                          <a:solidFill>
                            <a:schemeClr val="tx1"/>
                          </a:solidFill>
                          <a:effectLst/>
                          <a:latin typeface="+mn-lt"/>
                          <a:ea typeface="Calibri"/>
                          <a:cs typeface="Times New Roman"/>
                        </a:rPr>
                        <a:t>Noone</a:t>
                      </a:r>
                      <a:r>
                        <a:rPr lang="en-US" sz="1200" b="0" dirty="0" smtClean="0">
                          <a:solidFill>
                            <a:schemeClr val="tx1"/>
                          </a:solidFill>
                          <a:effectLst/>
                          <a:latin typeface="+mn-lt"/>
                          <a:ea typeface="Calibri"/>
                          <a:cs typeface="Times New Roman"/>
                        </a:rPr>
                        <a:t> K, </a:t>
                      </a:r>
                      <a:r>
                        <a:rPr lang="en-US" sz="1200" b="0" dirty="0" err="1" smtClean="0">
                          <a:solidFill>
                            <a:schemeClr val="tx1"/>
                          </a:solidFill>
                          <a:effectLst/>
                          <a:latin typeface="+mn-lt"/>
                          <a:ea typeface="Calibri"/>
                          <a:cs typeface="Times New Roman"/>
                        </a:rPr>
                        <a:t>Persson</a:t>
                      </a:r>
                      <a:r>
                        <a:rPr lang="en-US" sz="1200" b="0" dirty="0" smtClean="0">
                          <a:solidFill>
                            <a:schemeClr val="tx1"/>
                          </a:solidFill>
                          <a:effectLst/>
                          <a:latin typeface="+mn-lt"/>
                          <a:ea typeface="Calibri"/>
                          <a:cs typeface="Times New Roman"/>
                        </a:rPr>
                        <a:t> A, Chapin FS, </a:t>
                      </a:r>
                      <a:r>
                        <a:rPr lang="en-US" sz="1200" b="0" dirty="0" err="1" smtClean="0">
                          <a:solidFill>
                            <a:schemeClr val="tx1"/>
                          </a:solidFill>
                          <a:effectLst/>
                          <a:latin typeface="+mn-lt"/>
                          <a:ea typeface="Calibri"/>
                          <a:cs typeface="Times New Roman"/>
                        </a:rPr>
                        <a:t>Lambin</a:t>
                      </a:r>
                      <a:r>
                        <a:rPr lang="en-US" sz="1200" b="0" dirty="0" smtClean="0">
                          <a:solidFill>
                            <a:schemeClr val="tx1"/>
                          </a:solidFill>
                          <a:effectLst/>
                          <a:latin typeface="+mn-lt"/>
                          <a:ea typeface="Calibri"/>
                          <a:cs typeface="Times New Roman"/>
                        </a:rPr>
                        <a:t> EF, </a:t>
                      </a:r>
                      <a:r>
                        <a:rPr lang="en-US" sz="1200" b="0" dirty="0" err="1" smtClean="0">
                          <a:solidFill>
                            <a:schemeClr val="tx1"/>
                          </a:solidFill>
                          <a:effectLst/>
                          <a:latin typeface="+mn-lt"/>
                          <a:ea typeface="Calibri"/>
                          <a:cs typeface="Times New Roman"/>
                        </a:rPr>
                        <a:t>Lenton</a:t>
                      </a:r>
                      <a:r>
                        <a:rPr lang="en-US" sz="1200" b="0" dirty="0" smtClean="0">
                          <a:solidFill>
                            <a:schemeClr val="tx1"/>
                          </a:solidFill>
                          <a:effectLst/>
                          <a:latin typeface="+mn-lt"/>
                          <a:ea typeface="Calibri"/>
                          <a:cs typeface="Times New Roman"/>
                        </a:rPr>
                        <a:t> TM, </a:t>
                      </a:r>
                      <a:r>
                        <a:rPr lang="en-US" sz="1200" b="0" dirty="0" err="1" smtClean="0">
                          <a:solidFill>
                            <a:schemeClr val="tx1"/>
                          </a:solidFill>
                          <a:effectLst/>
                          <a:latin typeface="+mn-lt"/>
                          <a:ea typeface="Calibri"/>
                          <a:cs typeface="Times New Roman"/>
                        </a:rPr>
                        <a:t>Scheffer</a:t>
                      </a:r>
                      <a:r>
                        <a:rPr lang="en-US" sz="1200" b="0" dirty="0" smtClean="0">
                          <a:solidFill>
                            <a:schemeClr val="tx1"/>
                          </a:solidFill>
                          <a:effectLst/>
                          <a:latin typeface="+mn-lt"/>
                          <a:ea typeface="Calibri"/>
                          <a:cs typeface="Times New Roman"/>
                        </a:rPr>
                        <a:t> M, </a:t>
                      </a:r>
                      <a:r>
                        <a:rPr lang="en-US" sz="1200" b="0" dirty="0" err="1" smtClean="0">
                          <a:solidFill>
                            <a:schemeClr val="tx1"/>
                          </a:solidFill>
                          <a:effectLst/>
                          <a:latin typeface="+mn-lt"/>
                          <a:ea typeface="Calibri"/>
                          <a:cs typeface="Times New Roman"/>
                        </a:rPr>
                        <a:t>Folke</a:t>
                      </a:r>
                      <a:r>
                        <a:rPr lang="en-US" sz="1200" b="0" dirty="0" smtClean="0">
                          <a:solidFill>
                            <a:schemeClr val="tx1"/>
                          </a:solidFill>
                          <a:effectLst/>
                          <a:latin typeface="+mn-lt"/>
                          <a:ea typeface="Calibri"/>
                          <a:cs typeface="Times New Roman"/>
                        </a:rPr>
                        <a:t> C, </a:t>
                      </a:r>
                      <a:r>
                        <a:rPr lang="en-US" sz="1200" b="0" dirty="0" err="1" smtClean="0">
                          <a:solidFill>
                            <a:schemeClr val="tx1"/>
                          </a:solidFill>
                          <a:effectLst/>
                          <a:latin typeface="+mn-lt"/>
                          <a:ea typeface="Calibri"/>
                          <a:cs typeface="Times New Roman"/>
                        </a:rPr>
                        <a:t>Schellnhuber</a:t>
                      </a:r>
                      <a:r>
                        <a:rPr lang="en-US" sz="1200" b="0" dirty="0" smtClean="0">
                          <a:solidFill>
                            <a:schemeClr val="tx1"/>
                          </a:solidFill>
                          <a:effectLst/>
                          <a:latin typeface="+mn-lt"/>
                          <a:ea typeface="Calibri"/>
                          <a:cs typeface="Times New Roman"/>
                        </a:rPr>
                        <a:t> HJ et al. 2009. A safe operating space for humanity. </a:t>
                      </a:r>
                      <a:r>
                        <a:rPr lang="en-US" sz="1200" b="0" i="1" dirty="0" smtClean="0">
                          <a:solidFill>
                            <a:schemeClr val="tx1"/>
                          </a:solidFill>
                          <a:effectLst/>
                          <a:latin typeface="+mn-lt"/>
                          <a:ea typeface="Calibri"/>
                          <a:cs typeface="Times New Roman"/>
                        </a:rPr>
                        <a:t>Nature</a:t>
                      </a:r>
                      <a:r>
                        <a:rPr lang="en-US" sz="1200" b="0" dirty="0" smtClean="0">
                          <a:solidFill>
                            <a:schemeClr val="tx1"/>
                          </a:solidFill>
                          <a:effectLst/>
                          <a:latin typeface="+mn-lt"/>
                          <a:ea typeface="Calibri"/>
                          <a:cs typeface="Times New Roman"/>
                        </a:rPr>
                        <a:t> 461(7263):472–475.</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Rychen</a:t>
                      </a:r>
                      <a:r>
                        <a:rPr lang="en-US" sz="1200" b="0" dirty="0" smtClean="0">
                          <a:solidFill>
                            <a:schemeClr val="tx1"/>
                          </a:solidFill>
                          <a:effectLst/>
                          <a:latin typeface="+mn-lt"/>
                          <a:ea typeface="Calibri"/>
                          <a:cs typeface="Times New Roman"/>
                        </a:rPr>
                        <a:t> DS, </a:t>
                      </a:r>
                      <a:r>
                        <a:rPr lang="en-US" sz="1200" b="0" dirty="0" err="1" smtClean="0">
                          <a:solidFill>
                            <a:schemeClr val="tx1"/>
                          </a:solidFill>
                          <a:effectLst/>
                          <a:latin typeface="+mn-lt"/>
                          <a:ea typeface="Calibri"/>
                          <a:cs typeface="Times New Roman"/>
                        </a:rPr>
                        <a:t>Salganik</a:t>
                      </a:r>
                      <a:r>
                        <a:rPr lang="en-US" sz="1200" b="0" dirty="0" smtClean="0">
                          <a:solidFill>
                            <a:schemeClr val="tx1"/>
                          </a:solidFill>
                          <a:effectLst/>
                          <a:latin typeface="+mn-lt"/>
                          <a:ea typeface="Calibri"/>
                          <a:cs typeface="Times New Roman"/>
                        </a:rPr>
                        <a:t> LH, </a:t>
                      </a:r>
                      <a:r>
                        <a:rPr lang="en-US" sz="1200" b="0" dirty="0" err="1" smtClean="0">
                          <a:solidFill>
                            <a:schemeClr val="tx1"/>
                          </a:solidFill>
                          <a:effectLst/>
                          <a:latin typeface="+mn-lt"/>
                          <a:ea typeface="Calibri"/>
                          <a:cs typeface="Times New Roman"/>
                        </a:rPr>
                        <a:t>hrsg</a:t>
                      </a:r>
                      <a:r>
                        <a:rPr lang="en-US" sz="1200" b="0" dirty="0" smtClean="0">
                          <a:solidFill>
                            <a:schemeClr val="tx1"/>
                          </a:solidFill>
                          <a:effectLst/>
                          <a:latin typeface="+mn-lt"/>
                          <a:ea typeface="Calibri"/>
                          <a:cs typeface="Times New Roman"/>
                        </a:rPr>
                        <a:t>. 2003. </a:t>
                      </a:r>
                      <a:r>
                        <a:rPr lang="en-US" sz="1200" b="0" i="1" dirty="0" smtClean="0">
                          <a:solidFill>
                            <a:schemeClr val="tx1"/>
                          </a:solidFill>
                          <a:effectLst/>
                          <a:latin typeface="+mn-lt"/>
                          <a:ea typeface="Calibri"/>
                          <a:cs typeface="Times New Roman"/>
                        </a:rPr>
                        <a:t>Key Competencies for a Successful Life and Well-functioning Society. </a:t>
                      </a:r>
                      <a:r>
                        <a:rPr lang="en-US" sz="1200" b="0" dirty="0" smtClean="0">
                          <a:solidFill>
                            <a:schemeClr val="tx1"/>
                          </a:solidFill>
                          <a:effectLst/>
                          <a:latin typeface="+mn-lt"/>
                          <a:ea typeface="Calibri"/>
                          <a:cs typeface="Times New Roman"/>
                        </a:rPr>
                        <a:t>Cambridge, MA: </a:t>
                      </a:r>
                      <a:r>
                        <a:rPr lang="en-US" sz="1200" b="0" dirty="0" err="1" smtClean="0">
                          <a:solidFill>
                            <a:schemeClr val="tx1"/>
                          </a:solidFill>
                          <a:effectLst/>
                          <a:latin typeface="+mn-lt"/>
                          <a:ea typeface="Calibri"/>
                          <a:cs typeface="Times New Roman"/>
                        </a:rPr>
                        <a:t>Hogrefe</a:t>
                      </a:r>
                      <a:r>
                        <a:rPr lang="en-US" sz="1200" b="0" dirty="0" smtClean="0">
                          <a:solidFill>
                            <a:schemeClr val="tx1"/>
                          </a:solidFill>
                          <a:effectLst/>
                          <a:latin typeface="+mn-lt"/>
                          <a:ea typeface="Calibri"/>
                          <a:cs typeface="Times New Roman"/>
                        </a:rPr>
                        <a:t> Publishing.</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Schubiger</a:t>
                      </a:r>
                      <a:r>
                        <a:rPr lang="en-US" sz="1200" b="0" dirty="0" smtClean="0">
                          <a:solidFill>
                            <a:schemeClr val="tx1"/>
                          </a:solidFill>
                          <a:effectLst/>
                          <a:latin typeface="+mn-lt"/>
                          <a:ea typeface="Calibri"/>
                          <a:cs typeface="Times New Roman"/>
                        </a:rPr>
                        <a:t> A. 2013. </a:t>
                      </a:r>
                      <a:r>
                        <a:rPr lang="en-US" sz="1200" b="0" i="1" dirty="0" err="1" smtClean="0">
                          <a:solidFill>
                            <a:schemeClr val="tx1"/>
                          </a:solidFill>
                          <a:effectLst/>
                          <a:latin typeface="+mn-lt"/>
                          <a:ea typeface="Calibri"/>
                          <a:cs typeface="Times New Roman"/>
                        </a:rPr>
                        <a:t>Lehren</a:t>
                      </a:r>
                      <a:r>
                        <a:rPr lang="en-US" sz="1200" b="0" i="1" dirty="0" smtClean="0">
                          <a:solidFill>
                            <a:schemeClr val="tx1"/>
                          </a:solidFill>
                          <a:effectLst/>
                          <a:latin typeface="+mn-lt"/>
                          <a:ea typeface="Calibri"/>
                          <a:cs typeface="Times New Roman"/>
                        </a:rPr>
                        <a:t> und </a:t>
                      </a:r>
                      <a:r>
                        <a:rPr lang="en-US" sz="1200" b="0" i="1" dirty="0" err="1" smtClean="0">
                          <a:solidFill>
                            <a:schemeClr val="tx1"/>
                          </a:solidFill>
                          <a:effectLst/>
                          <a:latin typeface="+mn-lt"/>
                          <a:ea typeface="Calibri"/>
                          <a:cs typeface="Times New Roman"/>
                        </a:rPr>
                        <a:t>Lernen</a:t>
                      </a:r>
                      <a:r>
                        <a:rPr lang="en-US" sz="1200" b="0" i="1" dirty="0" smtClean="0">
                          <a:solidFill>
                            <a:schemeClr val="tx1"/>
                          </a:solidFill>
                          <a:effectLst/>
                          <a:latin typeface="+mn-lt"/>
                          <a:ea typeface="Calibri"/>
                          <a:cs typeface="Times New Roman"/>
                        </a:rPr>
                        <a:t>.</a:t>
                      </a:r>
                      <a:r>
                        <a:rPr lang="en-US" sz="1200" b="0" dirty="0" smtClean="0">
                          <a:solidFill>
                            <a:schemeClr val="tx1"/>
                          </a:solidFill>
                          <a:effectLst/>
                          <a:latin typeface="+mn-lt"/>
                          <a:ea typeface="Calibri"/>
                          <a:cs typeface="Times New Roman"/>
                        </a:rPr>
                        <a:t> Bern: </a:t>
                      </a:r>
                      <a:r>
                        <a:rPr lang="en-US" sz="1200" b="0" dirty="0" err="1" smtClean="0">
                          <a:solidFill>
                            <a:schemeClr val="tx1"/>
                          </a:solidFill>
                          <a:effectLst/>
                          <a:latin typeface="+mn-lt"/>
                          <a:ea typeface="Calibri"/>
                          <a:cs typeface="Times New Roman"/>
                        </a:rPr>
                        <a:t>hep</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Verlag</a:t>
                      </a:r>
                      <a:r>
                        <a:rPr lang="en-US" sz="1200" b="0" dirty="0" smtClean="0">
                          <a:solidFill>
                            <a:schemeClr val="tx1"/>
                          </a:solidFill>
                          <a:effectLst/>
                          <a:latin typeface="+mn-lt"/>
                          <a:ea typeface="Calibri"/>
                          <a:cs typeface="Times New Roman"/>
                        </a:rPr>
                        <a:t>.</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Schweizerischer Bundesrat. 2016. </a:t>
                      </a:r>
                      <a:r>
                        <a:rPr lang="de-CH" sz="1200" b="0" i="1" dirty="0" smtClean="0">
                          <a:solidFill>
                            <a:schemeClr val="tx1"/>
                          </a:solidFill>
                          <a:effectLst/>
                          <a:latin typeface="+mn-lt"/>
                          <a:ea typeface="Calibri"/>
                          <a:cs typeface="Times New Roman"/>
                        </a:rPr>
                        <a:t>Strategie Nachhaltige Entwicklung 2016-2019. </a:t>
                      </a:r>
                      <a:r>
                        <a:rPr lang="de-CH" sz="1200" b="0" dirty="0" smtClean="0">
                          <a:solidFill>
                            <a:schemeClr val="tx1"/>
                          </a:solidFill>
                          <a:effectLst/>
                          <a:latin typeface="+mn-lt"/>
                          <a:ea typeface="Calibri"/>
                          <a:cs typeface="Times New Roman"/>
                        </a:rPr>
                        <a:t>Bern: Schweizerischer Bundesrat. http://www.are.admin.ch/themen/nachhaltig/00262/00528/index.html?lang=de&amp;download=NHzLpZeg7t,lnp6I0NTU042l2Z6ln1acy4Zn4Z2qZpnO2Yuq2Z6gpJCEe393e2ym162epYbg2c_JjKbNoKSn6A--; 12.05.2016.</a:t>
                      </a:r>
                    </a:p>
                  </a:txBody>
                  <a:tcPr marL="43259" marR="43259" marT="0" marB="0">
                    <a:solidFill>
                      <a:schemeClr val="bg1"/>
                    </a:solidFill>
                  </a:tcPr>
                </a:tc>
              </a:tr>
            </a:tbl>
          </a:graphicData>
        </a:graphic>
      </p:graphicFrame>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Literatur</a:t>
            </a:r>
          </a:p>
        </p:txBody>
      </p:sp>
    </p:spTree>
    <p:extLst>
      <p:ext uri="{BB962C8B-B14F-4D97-AF65-F5344CB8AC3E}">
        <p14:creationId xmlns:p14="http://schemas.microsoft.com/office/powerpoint/2010/main" val="21315930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25</a:t>
            </a:fld>
            <a:endParaRPr lang="de-CH" sz="1400"/>
          </a:p>
        </p:txBody>
      </p:sp>
      <p:graphicFrame>
        <p:nvGraphicFramePr>
          <p:cNvPr id="11" name="Table 10"/>
          <p:cNvGraphicFramePr>
            <a:graphicFrameLocks noGrp="1"/>
          </p:cNvGraphicFramePr>
          <p:nvPr>
            <p:extLst>
              <p:ext uri="{D42A27DB-BD31-4B8C-83A1-F6EECF244321}">
                <p14:modId xmlns:p14="http://schemas.microsoft.com/office/powerpoint/2010/main" val="4192117392"/>
              </p:ext>
            </p:extLst>
          </p:nvPr>
        </p:nvGraphicFramePr>
        <p:xfrm>
          <a:off x="179512" y="1665312"/>
          <a:ext cx="8784976" cy="4023360"/>
        </p:xfrm>
        <a:graphic>
          <a:graphicData uri="http://schemas.openxmlformats.org/drawingml/2006/table">
            <a:tbl>
              <a:tblPr firstRow="1" firstCol="1" bandRow="1">
                <a:tableStyleId>{5C22544A-7EE6-4342-B048-85BDC9FD1C3A}</a:tableStyleId>
              </a:tblPr>
              <a:tblGrid>
                <a:gridCol w="8784976"/>
              </a:tblGrid>
              <a:tr h="2808312">
                <a:tc>
                  <a:txBody>
                    <a:bodyPr/>
                    <a:lstStyle/>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Schweizerische Eidgenossenschaft. 2016. </a:t>
                      </a:r>
                      <a:r>
                        <a:rPr lang="de-CH" sz="1200" b="0" i="1" dirty="0" smtClean="0">
                          <a:solidFill>
                            <a:schemeClr val="tx1"/>
                          </a:solidFill>
                          <a:effectLst/>
                          <a:latin typeface="+mn-lt"/>
                          <a:ea typeface="Calibri"/>
                          <a:cs typeface="Times New Roman"/>
                        </a:rPr>
                        <a:t>Die 17 Ziele für nachhaltige Entwicklung.</a:t>
                      </a:r>
                      <a:r>
                        <a:rPr lang="de-CH" sz="1200" b="0" dirty="0" smtClean="0">
                          <a:solidFill>
                            <a:schemeClr val="tx1"/>
                          </a:solidFill>
                          <a:effectLst/>
                          <a:latin typeface="+mn-lt"/>
                          <a:ea typeface="Calibri"/>
                          <a:cs typeface="Times New Roman"/>
                        </a:rPr>
                        <a:t> [Internet]. Bern. https://www.eda.admin.ch/post2015/de/home/ziele/die-17-ziele-fuer-eine-nachhaltige-entwicklung.html; 20.04.2016.</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Sterling SR. 2001. </a:t>
                      </a:r>
                      <a:r>
                        <a:rPr lang="de-CH" sz="1200" b="0" i="1" dirty="0" err="1" smtClean="0">
                          <a:solidFill>
                            <a:schemeClr val="tx1"/>
                          </a:solidFill>
                          <a:effectLst/>
                          <a:latin typeface="+mn-lt"/>
                          <a:ea typeface="Calibri"/>
                          <a:cs typeface="Times New Roman"/>
                        </a:rPr>
                        <a:t>Sustainable</a:t>
                      </a:r>
                      <a:r>
                        <a:rPr lang="de-CH" sz="1200" b="0" i="1" dirty="0" smtClean="0">
                          <a:solidFill>
                            <a:schemeClr val="tx1"/>
                          </a:solidFill>
                          <a:effectLst/>
                          <a:latin typeface="+mn-lt"/>
                          <a:ea typeface="Calibri"/>
                          <a:cs typeface="Times New Roman"/>
                        </a:rPr>
                        <a:t> Education: Re-</a:t>
                      </a:r>
                      <a:r>
                        <a:rPr lang="de-CH" sz="1200" b="0" i="1" dirty="0" err="1" smtClean="0">
                          <a:solidFill>
                            <a:schemeClr val="tx1"/>
                          </a:solidFill>
                          <a:effectLst/>
                          <a:latin typeface="+mn-lt"/>
                          <a:ea typeface="Calibri"/>
                          <a:cs typeface="Times New Roman"/>
                        </a:rPr>
                        <a:t>visioning</a:t>
                      </a:r>
                      <a:r>
                        <a:rPr lang="de-CH" sz="1200" b="0" i="1" dirty="0" smtClean="0">
                          <a:solidFill>
                            <a:schemeClr val="tx1"/>
                          </a:solidFill>
                          <a:effectLst/>
                          <a:latin typeface="+mn-lt"/>
                          <a:ea typeface="Calibri"/>
                          <a:cs typeface="Times New Roman"/>
                        </a:rPr>
                        <a:t> Learning </a:t>
                      </a:r>
                      <a:r>
                        <a:rPr lang="de-CH" sz="1200" b="0" i="1" dirty="0" err="1" smtClean="0">
                          <a:solidFill>
                            <a:schemeClr val="tx1"/>
                          </a:solidFill>
                          <a:effectLst/>
                          <a:latin typeface="+mn-lt"/>
                          <a:ea typeface="Calibri"/>
                          <a:cs typeface="Times New Roman"/>
                        </a:rPr>
                        <a:t>and</a:t>
                      </a:r>
                      <a:r>
                        <a:rPr lang="de-CH" sz="1200" b="0" i="1" dirty="0" smtClean="0">
                          <a:solidFill>
                            <a:schemeClr val="tx1"/>
                          </a:solidFill>
                          <a:effectLst/>
                          <a:latin typeface="+mn-lt"/>
                          <a:ea typeface="Calibri"/>
                          <a:cs typeface="Times New Roman"/>
                        </a:rPr>
                        <a:t> Change. </a:t>
                      </a:r>
                      <a:r>
                        <a:rPr lang="de-CH" sz="1200" b="0" dirty="0" smtClean="0">
                          <a:solidFill>
                            <a:schemeClr val="tx1"/>
                          </a:solidFill>
                          <a:effectLst/>
                          <a:latin typeface="+mn-lt"/>
                          <a:ea typeface="Calibri"/>
                          <a:cs typeface="Times New Roman"/>
                        </a:rPr>
                        <a:t>Bristol: Green Books </a:t>
                      </a:r>
                      <a:r>
                        <a:rPr lang="de-CH" sz="1200" b="0" dirty="0" err="1" smtClean="0">
                          <a:solidFill>
                            <a:schemeClr val="tx1"/>
                          </a:solidFill>
                          <a:effectLst/>
                          <a:latin typeface="+mn-lt"/>
                          <a:ea typeface="Calibri"/>
                          <a:cs typeface="Times New Roman"/>
                        </a:rPr>
                        <a:t>for</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the</a:t>
                      </a:r>
                      <a:r>
                        <a:rPr lang="de-CH" sz="1200" b="0" dirty="0" smtClean="0">
                          <a:solidFill>
                            <a:schemeClr val="tx1"/>
                          </a:solidFill>
                          <a:effectLst/>
                          <a:latin typeface="+mn-lt"/>
                          <a:ea typeface="Calibri"/>
                          <a:cs typeface="Times New Roman"/>
                        </a:rPr>
                        <a:t> Schumacher Society.</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Sterling SR, Thomas I. 2006. Education </a:t>
                      </a:r>
                      <a:r>
                        <a:rPr lang="de-CH" sz="1200" b="0" dirty="0" err="1" smtClean="0">
                          <a:solidFill>
                            <a:schemeClr val="tx1"/>
                          </a:solidFill>
                          <a:effectLst/>
                          <a:latin typeface="+mn-lt"/>
                          <a:ea typeface="Calibri"/>
                          <a:cs typeface="Times New Roman"/>
                        </a:rPr>
                        <a:t>for</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sustainability</a:t>
                      </a:r>
                      <a:r>
                        <a:rPr lang="de-CH" sz="1200" b="0" dirty="0" smtClean="0">
                          <a:solidFill>
                            <a:schemeClr val="tx1"/>
                          </a:solidFill>
                          <a:effectLst/>
                          <a:latin typeface="+mn-lt"/>
                          <a:ea typeface="Calibri"/>
                          <a:cs typeface="Times New Roman"/>
                        </a:rPr>
                        <a:t>: The </a:t>
                      </a:r>
                      <a:r>
                        <a:rPr lang="de-CH" sz="1200" b="0" dirty="0" err="1" smtClean="0">
                          <a:solidFill>
                            <a:schemeClr val="tx1"/>
                          </a:solidFill>
                          <a:effectLst/>
                          <a:latin typeface="+mn-lt"/>
                          <a:ea typeface="Calibri"/>
                          <a:cs typeface="Times New Roman"/>
                        </a:rPr>
                        <a:t>role</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of</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capabilities</a:t>
                      </a:r>
                      <a:r>
                        <a:rPr lang="de-CH" sz="1200" b="0" dirty="0" smtClean="0">
                          <a:solidFill>
                            <a:schemeClr val="tx1"/>
                          </a:solidFill>
                          <a:effectLst/>
                          <a:latin typeface="+mn-lt"/>
                          <a:ea typeface="Calibri"/>
                          <a:cs typeface="Times New Roman"/>
                        </a:rPr>
                        <a:t> in </a:t>
                      </a:r>
                      <a:r>
                        <a:rPr lang="de-CH" sz="1200" b="0" dirty="0" err="1" smtClean="0">
                          <a:solidFill>
                            <a:schemeClr val="tx1"/>
                          </a:solidFill>
                          <a:effectLst/>
                          <a:latin typeface="+mn-lt"/>
                          <a:ea typeface="Calibri"/>
                          <a:cs typeface="Times New Roman"/>
                        </a:rPr>
                        <a:t>guiding</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university</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curricula</a:t>
                      </a:r>
                      <a:r>
                        <a:rPr lang="de-CH" sz="1200" b="0" dirty="0" smtClean="0">
                          <a:solidFill>
                            <a:schemeClr val="tx1"/>
                          </a:solidFill>
                          <a:effectLst/>
                          <a:latin typeface="+mn-lt"/>
                          <a:ea typeface="Calibri"/>
                          <a:cs typeface="Times New Roman"/>
                        </a:rPr>
                        <a:t>. </a:t>
                      </a:r>
                      <a:r>
                        <a:rPr lang="de-CH" sz="1200" b="0" i="1" dirty="0" smtClean="0">
                          <a:solidFill>
                            <a:schemeClr val="tx1"/>
                          </a:solidFill>
                          <a:effectLst/>
                          <a:latin typeface="+mn-lt"/>
                          <a:ea typeface="Calibri"/>
                          <a:cs typeface="Times New Roman"/>
                        </a:rPr>
                        <a:t>International Journal </a:t>
                      </a:r>
                      <a:r>
                        <a:rPr lang="de-CH" sz="1200" b="0" i="1" dirty="0" err="1" smtClean="0">
                          <a:solidFill>
                            <a:schemeClr val="tx1"/>
                          </a:solidFill>
                          <a:effectLst/>
                          <a:latin typeface="+mn-lt"/>
                          <a:ea typeface="Calibri"/>
                          <a:cs typeface="Times New Roman"/>
                        </a:rPr>
                        <a:t>of</a:t>
                      </a:r>
                      <a:r>
                        <a:rPr lang="de-CH" sz="1200" b="0" i="1" dirty="0" smtClean="0">
                          <a:solidFill>
                            <a:schemeClr val="tx1"/>
                          </a:solidFill>
                          <a:effectLst/>
                          <a:latin typeface="+mn-lt"/>
                          <a:ea typeface="Calibri"/>
                          <a:cs typeface="Times New Roman"/>
                        </a:rPr>
                        <a:t> Innovation </a:t>
                      </a:r>
                      <a:r>
                        <a:rPr lang="de-CH" sz="1200" b="0" i="1" dirty="0" err="1" smtClean="0">
                          <a:solidFill>
                            <a:schemeClr val="tx1"/>
                          </a:solidFill>
                          <a:effectLst/>
                          <a:latin typeface="+mn-lt"/>
                          <a:ea typeface="Calibri"/>
                          <a:cs typeface="Times New Roman"/>
                        </a:rPr>
                        <a:t>and</a:t>
                      </a:r>
                      <a:r>
                        <a:rPr lang="de-CH" sz="1200" b="0" i="1" dirty="0" smtClean="0">
                          <a:solidFill>
                            <a:schemeClr val="tx1"/>
                          </a:solidFill>
                          <a:effectLst/>
                          <a:latin typeface="+mn-lt"/>
                          <a:ea typeface="Calibri"/>
                          <a:cs typeface="Times New Roman"/>
                        </a:rPr>
                        <a:t> </a:t>
                      </a:r>
                      <a:r>
                        <a:rPr lang="de-CH" sz="1200" b="0" i="1" dirty="0" err="1" smtClean="0">
                          <a:solidFill>
                            <a:schemeClr val="tx1"/>
                          </a:solidFill>
                          <a:effectLst/>
                          <a:latin typeface="+mn-lt"/>
                          <a:ea typeface="Calibri"/>
                          <a:cs typeface="Times New Roman"/>
                        </a:rPr>
                        <a:t>Sustainable</a:t>
                      </a:r>
                      <a:r>
                        <a:rPr lang="de-CH" sz="1200" b="0" i="1" dirty="0" smtClean="0">
                          <a:solidFill>
                            <a:schemeClr val="tx1"/>
                          </a:solidFill>
                          <a:effectLst/>
                          <a:latin typeface="+mn-lt"/>
                          <a:ea typeface="Calibri"/>
                          <a:cs typeface="Times New Roman"/>
                        </a:rPr>
                        <a:t> Development</a:t>
                      </a:r>
                      <a:r>
                        <a:rPr lang="de-CH" sz="1200" b="0" dirty="0" smtClean="0">
                          <a:solidFill>
                            <a:schemeClr val="tx1"/>
                          </a:solidFill>
                          <a:effectLst/>
                          <a:latin typeface="+mn-lt"/>
                          <a:ea typeface="Calibri"/>
                          <a:cs typeface="Times New Roman"/>
                        </a:rPr>
                        <a:t> 1(4):349–370.</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Stoltenberg U, </a:t>
                      </a:r>
                      <a:r>
                        <a:rPr lang="de-CH" sz="1200" b="0" dirty="0" err="1" smtClean="0">
                          <a:solidFill>
                            <a:schemeClr val="tx1"/>
                          </a:solidFill>
                          <a:effectLst/>
                          <a:latin typeface="+mn-lt"/>
                          <a:ea typeface="Calibri"/>
                          <a:cs typeface="Times New Roman"/>
                        </a:rPr>
                        <a:t>Burandt</a:t>
                      </a:r>
                      <a:r>
                        <a:rPr lang="de-CH" sz="1200" b="0" dirty="0" smtClean="0">
                          <a:solidFill>
                            <a:schemeClr val="tx1"/>
                          </a:solidFill>
                          <a:effectLst/>
                          <a:latin typeface="+mn-lt"/>
                          <a:ea typeface="Calibri"/>
                          <a:cs typeface="Times New Roman"/>
                        </a:rPr>
                        <a:t> S. 2014. Bildung für eine nachhaltige Entwicklung. </a:t>
                      </a:r>
                      <a:r>
                        <a:rPr lang="de-CH" sz="1200" b="0" i="1" dirty="0" smtClean="0">
                          <a:solidFill>
                            <a:schemeClr val="tx1"/>
                          </a:solidFill>
                          <a:effectLst/>
                          <a:latin typeface="+mn-lt"/>
                          <a:ea typeface="Calibri"/>
                          <a:cs typeface="Times New Roman"/>
                        </a:rPr>
                        <a:t>In:</a:t>
                      </a:r>
                      <a:r>
                        <a:rPr lang="de-CH" sz="1200" b="0" dirty="0" smtClean="0">
                          <a:solidFill>
                            <a:schemeClr val="tx1"/>
                          </a:solidFill>
                          <a:effectLst/>
                          <a:latin typeface="+mn-lt"/>
                          <a:ea typeface="Calibri"/>
                          <a:cs typeface="Times New Roman"/>
                        </a:rPr>
                        <a:t> Heinrichs H, Michelsen G, hrsg. </a:t>
                      </a:r>
                      <a:r>
                        <a:rPr lang="de-CH" sz="1200" b="0" i="1" dirty="0" smtClean="0">
                          <a:solidFill>
                            <a:schemeClr val="tx1"/>
                          </a:solidFill>
                          <a:effectLst/>
                          <a:latin typeface="+mn-lt"/>
                          <a:ea typeface="Calibri"/>
                          <a:cs typeface="Times New Roman"/>
                        </a:rPr>
                        <a:t>Nachhaltigkeitswissenschaften.</a:t>
                      </a:r>
                      <a:r>
                        <a:rPr lang="de-CH" sz="1200" b="0" dirty="0" smtClean="0">
                          <a:solidFill>
                            <a:schemeClr val="tx1"/>
                          </a:solidFill>
                          <a:effectLst/>
                          <a:latin typeface="+mn-lt"/>
                          <a:ea typeface="Calibri"/>
                          <a:cs typeface="Times New Roman"/>
                        </a:rPr>
                        <a:t> Berlin: Spektrum, pp. 567–594.</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Tilbury</a:t>
                      </a:r>
                      <a:r>
                        <a:rPr lang="en-US" sz="1200" b="0" dirty="0" smtClean="0">
                          <a:solidFill>
                            <a:schemeClr val="tx1"/>
                          </a:solidFill>
                          <a:effectLst/>
                          <a:latin typeface="+mn-lt"/>
                          <a:ea typeface="Calibri"/>
                          <a:cs typeface="Times New Roman"/>
                        </a:rPr>
                        <a:t> D. 2011. </a:t>
                      </a:r>
                      <a:r>
                        <a:rPr lang="en-US" sz="1200" b="0" i="1" dirty="0" smtClean="0">
                          <a:solidFill>
                            <a:schemeClr val="tx1"/>
                          </a:solidFill>
                          <a:effectLst/>
                          <a:latin typeface="+mn-lt"/>
                          <a:ea typeface="Calibri"/>
                          <a:cs typeface="Times New Roman"/>
                        </a:rPr>
                        <a:t>Education for Sustainable Development: An Expert Review of Processes and Learning</a:t>
                      </a:r>
                      <a:r>
                        <a:rPr lang="en-US" sz="1200" b="0" dirty="0" smtClean="0">
                          <a:solidFill>
                            <a:schemeClr val="tx1"/>
                          </a:solidFill>
                          <a:effectLst/>
                          <a:latin typeface="+mn-lt"/>
                          <a:ea typeface="Calibri"/>
                          <a:cs typeface="Times New Roman"/>
                        </a:rPr>
                        <a:t>. Paris: UNESCO, Section for Education for Sustainable Development, Division of Education for Peace and Sustainable Development.</a:t>
                      </a:r>
                    </a:p>
                    <a:p>
                      <a:pPr marL="342900" lvl="0" indent="-342900">
                        <a:spcAft>
                          <a:spcPts val="0"/>
                        </a:spcAft>
                        <a:buFont typeface="Wingdings" panose="05000000000000000000" pitchFamily="2" charset="2"/>
                        <a:buChar char="§"/>
                      </a:pPr>
                      <a:r>
                        <a:rPr lang="en-US" sz="1200" b="0" dirty="0" smtClean="0">
                          <a:solidFill>
                            <a:schemeClr val="tx1"/>
                          </a:solidFill>
                          <a:effectLst/>
                          <a:latin typeface="+mn-lt"/>
                          <a:ea typeface="Calibri"/>
                          <a:cs typeface="Times New Roman"/>
                        </a:rPr>
                        <a:t>UN [United Nations]. 2016. </a:t>
                      </a:r>
                      <a:r>
                        <a:rPr lang="en-US" sz="1200" b="0" i="1" dirty="0" smtClean="0">
                          <a:solidFill>
                            <a:schemeClr val="tx1"/>
                          </a:solidFill>
                          <a:effectLst/>
                          <a:latin typeface="+mn-lt"/>
                          <a:ea typeface="Calibri"/>
                          <a:cs typeface="Times New Roman"/>
                        </a:rPr>
                        <a:t>We Can End Poverty. Millennium Development Goals and Beyond 2015. </a:t>
                      </a:r>
                      <a:r>
                        <a:rPr lang="en-US" sz="1200" b="0" dirty="0" smtClean="0">
                          <a:solidFill>
                            <a:schemeClr val="tx1"/>
                          </a:solidFill>
                          <a:effectLst/>
                          <a:latin typeface="+mn-lt"/>
                          <a:ea typeface="Calibri"/>
                          <a:cs typeface="Times New Roman"/>
                        </a:rPr>
                        <a:t>New York: United Nations. [Internet]. http://www.un.org/millenniumgoals/; 30.04.2015.</a:t>
                      </a:r>
                    </a:p>
                    <a:p>
                      <a:pPr marL="342900" lvl="0" indent="-342900">
                        <a:spcAft>
                          <a:spcPts val="0"/>
                        </a:spcAft>
                        <a:buFont typeface="Wingdings" panose="05000000000000000000" pitchFamily="2" charset="2"/>
                        <a:buChar char="§"/>
                      </a:pPr>
                      <a:r>
                        <a:rPr lang="en-US" sz="1200" b="0" dirty="0" smtClean="0">
                          <a:solidFill>
                            <a:schemeClr val="tx1"/>
                          </a:solidFill>
                          <a:effectLst/>
                          <a:latin typeface="+mn-lt"/>
                          <a:ea typeface="Calibri"/>
                          <a:cs typeface="Times New Roman"/>
                        </a:rPr>
                        <a:t>UN [United Nations] General Assembly. 2015. </a:t>
                      </a:r>
                      <a:r>
                        <a:rPr lang="en-US" sz="1200" b="0" i="1" dirty="0" smtClean="0">
                          <a:solidFill>
                            <a:schemeClr val="tx1"/>
                          </a:solidFill>
                          <a:effectLst/>
                          <a:latin typeface="+mn-lt"/>
                          <a:ea typeface="Calibri"/>
                          <a:cs typeface="Times New Roman"/>
                        </a:rPr>
                        <a:t>Transforming Our World: The 2030 Agenda for Sustainable Development. </a:t>
                      </a:r>
                      <a:r>
                        <a:rPr lang="en-US" sz="1200" b="0" dirty="0" smtClean="0">
                          <a:solidFill>
                            <a:schemeClr val="tx1"/>
                          </a:solidFill>
                          <a:effectLst/>
                          <a:latin typeface="+mn-lt"/>
                          <a:ea typeface="Calibri"/>
                          <a:cs typeface="Times New Roman"/>
                        </a:rPr>
                        <a:t>New York: United Nations. https://sustainabledevelopment.un.org/post2015/transformingourworld/publication; 20.04.2016.</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WBGU [Wissenschaftlicher Beirat der Bundesregierung Globale Umweltveränderungen]. 2011a. </a:t>
                      </a:r>
                      <a:r>
                        <a:rPr lang="de-CH" sz="1200" b="0" i="1" dirty="0" smtClean="0">
                          <a:solidFill>
                            <a:schemeClr val="tx1"/>
                          </a:solidFill>
                          <a:effectLst/>
                          <a:latin typeface="+mn-lt"/>
                          <a:ea typeface="Calibri"/>
                          <a:cs typeface="Times New Roman"/>
                        </a:rPr>
                        <a:t>Ein Gesellschaftsvertrag für die Transformation.</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Factsheet</a:t>
                      </a:r>
                      <a:r>
                        <a:rPr lang="de-CH" sz="1200" b="0" dirty="0" smtClean="0">
                          <a:solidFill>
                            <a:schemeClr val="tx1"/>
                          </a:solidFill>
                          <a:effectLst/>
                          <a:latin typeface="+mn-lt"/>
                          <a:ea typeface="Calibri"/>
                          <a:cs typeface="Times New Roman"/>
                        </a:rPr>
                        <a:t> Nr. 1). Berlin: WBGU.</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WBGU [Wissenschaftlicher Beirat der Bundesregierung Globale Umweltveränderungen]. 2011b. </a:t>
                      </a:r>
                      <a:r>
                        <a:rPr lang="de-CH" sz="1200" b="0" i="1" dirty="0" smtClean="0">
                          <a:solidFill>
                            <a:schemeClr val="tx1"/>
                          </a:solidFill>
                          <a:effectLst/>
                          <a:latin typeface="+mn-lt"/>
                          <a:ea typeface="Calibri"/>
                          <a:cs typeface="Times New Roman"/>
                        </a:rPr>
                        <a:t>Welt im Wandel: Gesellschaftsvertrag für eine Grosse Transformation. </a:t>
                      </a:r>
                      <a:r>
                        <a:rPr lang="de-CH" sz="1200" b="0" dirty="0" smtClean="0">
                          <a:solidFill>
                            <a:schemeClr val="tx1"/>
                          </a:solidFill>
                          <a:effectLst/>
                          <a:latin typeface="+mn-lt"/>
                          <a:ea typeface="Calibri"/>
                          <a:cs typeface="Times New Roman"/>
                        </a:rPr>
                        <a:t>Berlin: WBGU.</a:t>
                      </a:r>
                      <a:endParaRPr lang="en-US" sz="12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Weinert FE. 2002. Vergleichende Leistungsmessung in Schulen – Eine umstrittene Selbstverständlichkeit. </a:t>
                      </a:r>
                      <a:r>
                        <a:rPr lang="de-CH" sz="1200" b="0" i="1" dirty="0" smtClean="0">
                          <a:solidFill>
                            <a:schemeClr val="tx1"/>
                          </a:solidFill>
                          <a:effectLst/>
                          <a:latin typeface="+mn-lt"/>
                          <a:ea typeface="Calibri"/>
                          <a:cs typeface="Times New Roman"/>
                        </a:rPr>
                        <a:t>In:</a:t>
                      </a:r>
                      <a:r>
                        <a:rPr lang="de-CH" sz="1200" b="0" dirty="0" smtClean="0">
                          <a:solidFill>
                            <a:schemeClr val="tx1"/>
                          </a:solidFill>
                          <a:effectLst/>
                          <a:latin typeface="+mn-lt"/>
                          <a:ea typeface="Calibri"/>
                          <a:cs typeface="Times New Roman"/>
                        </a:rPr>
                        <a:t> Weinert FE, hrsg. </a:t>
                      </a:r>
                      <a:r>
                        <a:rPr lang="de-CH" sz="1200" b="0" i="1" dirty="0" smtClean="0">
                          <a:solidFill>
                            <a:schemeClr val="tx1"/>
                          </a:solidFill>
                          <a:effectLst/>
                          <a:latin typeface="+mn-lt"/>
                          <a:ea typeface="Calibri"/>
                          <a:cs typeface="Times New Roman"/>
                        </a:rPr>
                        <a:t>Leistungsmessungen in Schulen.</a:t>
                      </a:r>
                      <a:r>
                        <a:rPr lang="de-CH" sz="1200" b="0" dirty="0" smtClean="0">
                          <a:solidFill>
                            <a:schemeClr val="tx1"/>
                          </a:solidFill>
                          <a:effectLst/>
                          <a:latin typeface="+mn-lt"/>
                          <a:ea typeface="Calibri"/>
                          <a:cs typeface="Times New Roman"/>
                        </a:rPr>
                        <a:t> 2. Auflage. Weinheim, Basel: Beltz Verlag, pp. 17–31.</a:t>
                      </a:r>
                      <a:endParaRPr lang="en-US" sz="1200" b="0" dirty="0" smtClean="0">
                        <a:solidFill>
                          <a:schemeClr val="tx1"/>
                        </a:solidFill>
                        <a:effectLst/>
                        <a:latin typeface="+mn-lt"/>
                        <a:ea typeface="Calibri"/>
                        <a:cs typeface="Times New Roman"/>
                      </a:endParaRPr>
                    </a:p>
                    <a:p>
                      <a:pPr marL="342900" lvl="0" indent="-342900">
                        <a:spcAft>
                          <a:spcPts val="0"/>
                        </a:spcAft>
                        <a:buFont typeface="Symbol"/>
                        <a:buChar char=""/>
                      </a:pPr>
                      <a:endParaRPr lang="de-CH" sz="1200" b="0" dirty="0" smtClean="0">
                        <a:solidFill>
                          <a:schemeClr val="tx1"/>
                        </a:solidFill>
                        <a:effectLst/>
                        <a:latin typeface="Calibri"/>
                        <a:ea typeface="Calibri"/>
                        <a:cs typeface="Times New Roman"/>
                      </a:endParaRPr>
                    </a:p>
                    <a:p>
                      <a:pPr marL="342900" lvl="0" indent="-342900">
                        <a:spcAft>
                          <a:spcPts val="0"/>
                        </a:spcAft>
                        <a:buFont typeface="Symbol"/>
                        <a:buChar char=""/>
                      </a:pPr>
                      <a:endParaRPr lang="de-CH" sz="1200" b="0" dirty="0">
                        <a:solidFill>
                          <a:schemeClr val="tx1"/>
                        </a:solidFill>
                        <a:effectLst/>
                        <a:latin typeface="Calibri"/>
                        <a:ea typeface="Calibri"/>
                        <a:cs typeface="Times New Roman"/>
                      </a:endParaRPr>
                    </a:p>
                  </a:txBody>
                  <a:tcPr marL="43259" marR="43259" marT="0" marB="0">
                    <a:solidFill>
                      <a:schemeClr val="bg1"/>
                    </a:solidFill>
                  </a:tcPr>
                </a:tc>
              </a:tr>
            </a:tbl>
          </a:graphicData>
        </a:graphic>
      </p:graphicFrame>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Literatur </a:t>
            </a:r>
            <a:r>
              <a:rPr lang="de-CH" altLang="en-US" sz="1100" b="1" dirty="0" smtClean="0">
                <a:solidFill>
                  <a:srgbClr val="336699"/>
                </a:solidFill>
                <a:cs typeface="Times New Roman" pitchFamily="18" charset="0"/>
              </a:rPr>
              <a:t>(Fortsetzung)</a:t>
            </a:r>
          </a:p>
        </p:txBody>
      </p:sp>
    </p:spTree>
    <p:extLst>
      <p:ext uri="{BB962C8B-B14F-4D97-AF65-F5344CB8AC3E}">
        <p14:creationId xmlns:p14="http://schemas.microsoft.com/office/powerpoint/2010/main" val="3509847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3</a:t>
            </a:fld>
            <a:endParaRPr lang="de-CH" sz="140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942" y="3228265"/>
            <a:ext cx="4338538" cy="322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Warum universitäre Bildung für Nachhaltige Entwicklung?</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5" name="Rectangle 4"/>
          <p:cNvSpPr/>
          <p:nvPr/>
        </p:nvSpPr>
        <p:spPr>
          <a:xfrm>
            <a:off x="395536" y="1574790"/>
            <a:ext cx="8352928" cy="707886"/>
          </a:xfrm>
          <a:prstGeom prst="rect">
            <a:avLst/>
          </a:prstGeom>
        </p:spPr>
        <p:txBody>
          <a:bodyPr wrap="square">
            <a:spAutoFit/>
          </a:bodyPr>
          <a:lstStyle/>
          <a:p>
            <a:pPr marL="0" indent="0">
              <a:lnSpc>
                <a:spcPct val="100000"/>
              </a:lnSpc>
              <a:spcBef>
                <a:spcPts val="0"/>
              </a:spcBef>
              <a:spcAft>
                <a:spcPts val="1200"/>
              </a:spcAft>
              <a:buNone/>
            </a:pPr>
            <a:r>
              <a:rPr lang="de-CH" sz="2000" dirty="0" smtClean="0"/>
              <a:t>Wie viele Ihrer </a:t>
            </a:r>
            <a:r>
              <a:rPr lang="de-CH" sz="2000" dirty="0" err="1" smtClean="0"/>
              <a:t>AbsolventInnen</a:t>
            </a:r>
            <a:r>
              <a:rPr lang="de-CH" sz="2000" dirty="0" smtClean="0"/>
              <a:t> </a:t>
            </a:r>
            <a:r>
              <a:rPr lang="de-CH" sz="2000" dirty="0" smtClean="0"/>
              <a:t>arbeiten nach </a:t>
            </a:r>
            <a:r>
              <a:rPr lang="de-CH" sz="2000" dirty="0" smtClean="0"/>
              <a:t>dem Studium in </a:t>
            </a:r>
            <a:r>
              <a:rPr lang="de-CH" sz="2000" dirty="0" smtClean="0">
                <a:solidFill>
                  <a:srgbClr val="C00000"/>
                </a:solidFill>
              </a:rPr>
              <a:t>Forschung</a:t>
            </a:r>
            <a:r>
              <a:rPr lang="de-CH" sz="2000" dirty="0" smtClean="0"/>
              <a:t> und </a:t>
            </a:r>
            <a:r>
              <a:rPr lang="de-CH" sz="2000" dirty="0" smtClean="0">
                <a:solidFill>
                  <a:srgbClr val="C00000"/>
                </a:solidFill>
              </a:rPr>
              <a:t>Lehre</a:t>
            </a:r>
            <a:r>
              <a:rPr lang="de-CH" sz="2000" dirty="0" smtClean="0"/>
              <a:t>?</a:t>
            </a:r>
            <a:endParaRPr lang="de-CH" sz="2000" dirty="0" smtClean="0"/>
          </a:p>
        </p:txBody>
      </p:sp>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
        <p:nvSpPr>
          <p:cNvPr id="7" name="Rectangle 4"/>
          <p:cNvSpPr/>
          <p:nvPr/>
        </p:nvSpPr>
        <p:spPr>
          <a:xfrm>
            <a:off x="395536" y="2373848"/>
            <a:ext cx="4896544" cy="1631216"/>
          </a:xfrm>
          <a:prstGeom prst="rect">
            <a:avLst/>
          </a:prstGeom>
        </p:spPr>
        <p:txBody>
          <a:bodyPr wrap="square">
            <a:spAutoFit/>
          </a:bodyPr>
          <a:lstStyle/>
          <a:p>
            <a:pPr marL="0" indent="0">
              <a:lnSpc>
                <a:spcPct val="100000"/>
              </a:lnSpc>
              <a:spcBef>
                <a:spcPts val="0"/>
              </a:spcBef>
              <a:spcAft>
                <a:spcPts val="1200"/>
              </a:spcAft>
              <a:buNone/>
            </a:pPr>
            <a:r>
              <a:rPr lang="de-CH" sz="2000" dirty="0" smtClean="0"/>
              <a:t>Wie </a:t>
            </a:r>
            <a:r>
              <a:rPr lang="de-CH" sz="2000" dirty="0" smtClean="0"/>
              <a:t>viele  </a:t>
            </a:r>
            <a:r>
              <a:rPr lang="de-CH" sz="2000" dirty="0" err="1"/>
              <a:t>AbsolventInnen</a:t>
            </a:r>
            <a:r>
              <a:rPr lang="de-CH" sz="2000" dirty="0"/>
              <a:t> </a:t>
            </a:r>
            <a:r>
              <a:rPr lang="de-CH" sz="2000" dirty="0" smtClean="0"/>
              <a:t>übernehmen nach </a:t>
            </a:r>
            <a:r>
              <a:rPr lang="de-CH" sz="2000" dirty="0"/>
              <a:t>ihrem </a:t>
            </a:r>
            <a:r>
              <a:rPr lang="de-CH" sz="2000" dirty="0" smtClean="0"/>
              <a:t>Studium andere verantwortungsvolle Aufgaben in </a:t>
            </a:r>
            <a:r>
              <a:rPr lang="de-CH" sz="2000" dirty="0" smtClean="0">
                <a:solidFill>
                  <a:srgbClr val="C00000"/>
                </a:solidFill>
              </a:rPr>
              <a:t>Verwaltung</a:t>
            </a:r>
            <a:r>
              <a:rPr lang="de-CH" sz="2000" dirty="0"/>
              <a:t>, </a:t>
            </a:r>
            <a:r>
              <a:rPr lang="de-CH" sz="2000" dirty="0" smtClean="0">
                <a:solidFill>
                  <a:srgbClr val="C00000"/>
                </a:solidFill>
              </a:rPr>
              <a:t>Privatwirtschaft</a:t>
            </a:r>
            <a:r>
              <a:rPr lang="de-CH" sz="2000" dirty="0" smtClean="0"/>
              <a:t>, </a:t>
            </a:r>
            <a:r>
              <a:rPr lang="de-CH" sz="2000" dirty="0" smtClean="0">
                <a:solidFill>
                  <a:srgbClr val="C00000"/>
                </a:solidFill>
              </a:rPr>
              <a:t>Zivilgesellschaft</a:t>
            </a:r>
            <a:r>
              <a:rPr lang="de-CH" sz="2000" dirty="0" smtClean="0"/>
              <a:t>, </a:t>
            </a:r>
            <a:r>
              <a:rPr lang="de-CH" sz="2000" dirty="0" smtClean="0">
                <a:solidFill>
                  <a:srgbClr val="C00000"/>
                </a:solidFill>
              </a:rPr>
              <a:t>Politik</a:t>
            </a:r>
            <a:r>
              <a:rPr lang="de-CH" sz="2000" dirty="0" smtClean="0"/>
              <a:t> etc.?</a:t>
            </a:r>
            <a:endParaRPr lang="de-CH" sz="2000" dirty="0"/>
          </a:p>
        </p:txBody>
      </p:sp>
    </p:spTree>
    <p:extLst>
      <p:ext uri="{BB962C8B-B14F-4D97-AF65-F5344CB8AC3E}">
        <p14:creationId xmlns:p14="http://schemas.microsoft.com/office/powerpoint/2010/main" val="302481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Warum universitäre Bildung für Nachhaltige Entwicklung?</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4</a:t>
            </a:fld>
            <a:endParaRPr lang="de-CH" sz="1400"/>
          </a:p>
        </p:txBody>
      </p:sp>
      <p:pic>
        <p:nvPicPr>
          <p:cNvPr id="3" name="Picture 4" descr="http://blog.nielskoschoreck.de/wp-content/uploads/2012/05/Bildu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84" r="5484" b="37074"/>
          <a:stretch/>
        </p:blipFill>
        <p:spPr bwMode="auto">
          <a:xfrm>
            <a:off x="6804248" y="4967234"/>
            <a:ext cx="2160240" cy="15323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5536" y="1574790"/>
            <a:ext cx="8352928" cy="3354765"/>
          </a:xfrm>
          <a:prstGeom prst="rect">
            <a:avLst/>
          </a:prstGeom>
        </p:spPr>
        <p:txBody>
          <a:bodyPr wrap="square">
            <a:spAutoFit/>
          </a:bodyPr>
          <a:lstStyle/>
          <a:p>
            <a:pPr marL="0" indent="0">
              <a:lnSpc>
                <a:spcPct val="100000"/>
              </a:lnSpc>
              <a:spcBef>
                <a:spcPts val="0"/>
              </a:spcBef>
              <a:spcAft>
                <a:spcPts val="600"/>
              </a:spcAft>
              <a:buNone/>
            </a:pPr>
            <a:r>
              <a:rPr lang="de-CH" sz="1600" dirty="0"/>
              <a:t>Der bislang ausbleibende Erfolg oder Durchbruch bei der Bewältigung globaler Herausforderungen legt nahe, dass ein </a:t>
            </a:r>
            <a:r>
              <a:rPr lang="de-CH" sz="1600" dirty="0" smtClean="0"/>
              <a:t>«weiter </a:t>
            </a:r>
            <a:r>
              <a:rPr lang="de-CH" sz="1600" dirty="0"/>
              <a:t>wie </a:t>
            </a:r>
            <a:r>
              <a:rPr lang="de-CH" sz="1600" dirty="0" smtClean="0"/>
              <a:t>bisher» </a:t>
            </a:r>
            <a:r>
              <a:rPr lang="de-CH" sz="1600" dirty="0"/>
              <a:t>sowie eine Beschränkung auf kleinere Anpassungen und Verhaltensänderungen nicht zu NE führen </a:t>
            </a:r>
            <a:r>
              <a:rPr lang="de-CH" sz="1600" dirty="0" smtClean="0"/>
              <a:t>werden. Stattdessen gibt es Debatten über </a:t>
            </a:r>
            <a:r>
              <a:rPr lang="de-CH" sz="1600" dirty="0" smtClean="0">
                <a:solidFill>
                  <a:srgbClr val="C00000"/>
                </a:solidFill>
              </a:rPr>
              <a:t>grosse Transformationen</a:t>
            </a:r>
            <a:r>
              <a:rPr lang="de-CH" sz="1600" dirty="0" smtClean="0"/>
              <a:t>.</a:t>
            </a:r>
            <a:endParaRPr lang="de-CH" sz="1600" dirty="0"/>
          </a:p>
          <a:p>
            <a:pPr marL="285750" indent="-285750">
              <a:spcAft>
                <a:spcPts val="600"/>
              </a:spcAft>
              <a:buFont typeface="Wingdings" panose="05000000000000000000" pitchFamily="2" charset="2"/>
              <a:buChar char="Ø"/>
            </a:pPr>
            <a:r>
              <a:rPr lang="de-CH" sz="1600" dirty="0" err="1" smtClean="0"/>
              <a:t>UniBe</a:t>
            </a:r>
            <a:r>
              <a:rPr lang="de-CH" sz="1600" dirty="0" smtClean="0"/>
              <a:t> </a:t>
            </a:r>
            <a:r>
              <a:rPr lang="de-CH" sz="1600" dirty="0" err="1"/>
              <a:t>AbsolventInnen</a:t>
            </a:r>
            <a:r>
              <a:rPr lang="de-CH" sz="1600" dirty="0"/>
              <a:t> übernehmen nach ihrem Studium verantwortungsvolle Aufgaben in Forschung, Lehre, Verwaltung, Privatwirtschaft, Zivilgesellschaft oder Politik.</a:t>
            </a:r>
          </a:p>
          <a:p>
            <a:pPr marL="285750" indent="-285750">
              <a:spcAft>
                <a:spcPts val="600"/>
              </a:spcAft>
              <a:buFont typeface="Wingdings" panose="05000000000000000000" pitchFamily="2" charset="2"/>
              <a:buChar char="Ø"/>
            </a:pPr>
            <a:r>
              <a:rPr lang="de-CH" sz="1600" dirty="0" smtClean="0"/>
              <a:t>Das </a:t>
            </a:r>
            <a:r>
              <a:rPr lang="de-CH" sz="1600" dirty="0"/>
              <a:t>bedeutet: </a:t>
            </a:r>
            <a:r>
              <a:rPr lang="de-CH" sz="1600" dirty="0" smtClean="0"/>
              <a:t>alle </a:t>
            </a:r>
            <a:r>
              <a:rPr lang="de-CH" sz="1600" dirty="0"/>
              <a:t>Uni </a:t>
            </a:r>
            <a:r>
              <a:rPr lang="de-CH" sz="1600" dirty="0" err="1"/>
              <a:t>AbsolventInnen</a:t>
            </a:r>
            <a:r>
              <a:rPr lang="de-CH" sz="1600" dirty="0"/>
              <a:t> können NE </a:t>
            </a:r>
            <a:r>
              <a:rPr lang="de-CH" sz="1600" dirty="0" smtClean="0"/>
              <a:t>und eine Transformation an </a:t>
            </a:r>
            <a:r>
              <a:rPr lang="de-CH" sz="1600" dirty="0"/>
              <a:t>vielen Orten massgebend mitgestalten!</a:t>
            </a:r>
          </a:p>
          <a:p>
            <a:pPr marL="285750" indent="-285750">
              <a:spcAft>
                <a:spcPts val="600"/>
              </a:spcAft>
              <a:buFont typeface="Wingdings" panose="05000000000000000000" pitchFamily="2" charset="2"/>
              <a:buChar char="Ø"/>
            </a:pPr>
            <a:r>
              <a:rPr lang="de-CH" sz="1600" dirty="0" smtClean="0"/>
              <a:t>Es geht nicht </a:t>
            </a:r>
            <a:r>
              <a:rPr lang="de-CH" sz="1600" dirty="0"/>
              <a:t>mehr nur um «informierte </a:t>
            </a:r>
            <a:r>
              <a:rPr lang="de-CH" sz="1600" dirty="0" smtClean="0"/>
              <a:t>Bürgerinnen und Bürger», </a:t>
            </a:r>
            <a:r>
              <a:rPr lang="de-CH" sz="1600" dirty="0"/>
              <a:t>sondern um reflektierende, innovative, </a:t>
            </a:r>
            <a:r>
              <a:rPr lang="de-CH" sz="1600" dirty="0" smtClean="0"/>
              <a:t>vorausschauende, aktive Beteiligung, </a:t>
            </a:r>
            <a:r>
              <a:rPr lang="de-CH" sz="1600" dirty="0"/>
              <a:t>eine lernende Gesellschaft, und die Übernahme von </a:t>
            </a:r>
            <a:r>
              <a:rPr lang="de-CH" sz="1600" dirty="0" smtClean="0"/>
              <a:t>Verantwortung.</a:t>
            </a:r>
            <a:endParaRPr lang="de-CH" sz="1600" dirty="0"/>
          </a:p>
          <a:p>
            <a:pPr marL="285750" indent="-285750">
              <a:spcAft>
                <a:spcPts val="600"/>
              </a:spcAft>
              <a:buFont typeface="Wingdings" panose="05000000000000000000" pitchFamily="2" charset="2"/>
              <a:buChar char="Ø"/>
            </a:pPr>
            <a:r>
              <a:rPr lang="de-CH" sz="1600" dirty="0" smtClean="0"/>
              <a:t>BNE ist nicht Ersatz</a:t>
            </a:r>
            <a:r>
              <a:rPr lang="de-CH" sz="1600" dirty="0"/>
              <a:t>, sondern </a:t>
            </a:r>
            <a:r>
              <a:rPr lang="de-CH" sz="1600" dirty="0" smtClean="0"/>
              <a:t>Ergänzung existierender Lehrveranstaltung!</a:t>
            </a:r>
            <a:endParaRPr lang="de-DE" sz="16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3" y="4869160"/>
            <a:ext cx="510814" cy="62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600" y="5609089"/>
            <a:ext cx="1240457" cy="84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9757" y="5014939"/>
            <a:ext cx="514825" cy="49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8062" y="5481884"/>
            <a:ext cx="1571890" cy="100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smtClean="0">
                <a:solidFill>
                  <a:srgbClr val="333333"/>
                </a:solidFill>
                <a:ea typeface="ヒラギノ角ゴ Pro W3" pitchFamily="-84" charset="-128"/>
              </a:rPr>
              <a:t>WBGU 2011a &amp; b;   </a:t>
            </a:r>
            <a:r>
              <a:rPr lang="de-CH" sz="1200" dirty="0" smtClean="0"/>
              <a:t>Graphik</a:t>
            </a:r>
            <a:r>
              <a:rPr lang="de-CH" sz="1200" dirty="0"/>
              <a:t>: K </a:t>
            </a:r>
            <a:r>
              <a:rPr lang="de-CH" sz="1200" dirty="0" smtClean="0"/>
              <a:t>Herweg</a:t>
            </a:r>
            <a:r>
              <a:rPr lang="de-CH" sz="1200" kern="0" dirty="0" smtClean="0">
                <a:solidFill>
                  <a:srgbClr val="333333"/>
                </a:solidFill>
                <a:ea typeface="ヒラギノ角ゴ Pro W3" pitchFamily="-84" charset="-128"/>
              </a:rPr>
              <a:t> </a:t>
            </a: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33207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5</a:t>
            </a:fld>
            <a:endParaRPr lang="de-CH" sz="1400"/>
          </a:p>
        </p:txBody>
      </p:sp>
      <p:sp>
        <p:nvSpPr>
          <p:cNvPr id="3" name="Freihandform 4"/>
          <p:cNvSpPr/>
          <p:nvPr/>
        </p:nvSpPr>
        <p:spPr bwMode="auto">
          <a:xfrm>
            <a:off x="395536" y="1780373"/>
            <a:ext cx="4104456" cy="4608512"/>
          </a:xfrm>
          <a:custGeom>
            <a:avLst/>
            <a:gdLst>
              <a:gd name="connsiteX0" fmla="*/ 0 w 2013217"/>
              <a:gd name="connsiteY0" fmla="*/ 0 h 2881513"/>
              <a:gd name="connsiteX1" fmla="*/ 0 w 2013217"/>
              <a:gd name="connsiteY1" fmla="*/ 2881513 h 2881513"/>
              <a:gd name="connsiteX2" fmla="*/ 2013217 w 2013217"/>
              <a:gd name="connsiteY2" fmla="*/ 2881513 h 2881513"/>
              <a:gd name="connsiteX3" fmla="*/ 2013217 w 2013217"/>
              <a:gd name="connsiteY3" fmla="*/ 1682803 h 2881513"/>
              <a:gd name="connsiteX4" fmla="*/ 1475335 w 2013217"/>
              <a:gd name="connsiteY4" fmla="*/ 1682803 h 2881513"/>
              <a:gd name="connsiteX5" fmla="*/ 1475335 w 2013217"/>
              <a:gd name="connsiteY5" fmla="*/ 1052713 h 2881513"/>
              <a:gd name="connsiteX6" fmla="*/ 929768 w 2013217"/>
              <a:gd name="connsiteY6" fmla="*/ 1052713 h 2881513"/>
              <a:gd name="connsiteX7" fmla="*/ 929768 w 2013217"/>
              <a:gd name="connsiteY7" fmla="*/ 414938 h 2881513"/>
              <a:gd name="connsiteX8" fmla="*/ 407254 w 2013217"/>
              <a:gd name="connsiteY8" fmla="*/ 414938 h 2881513"/>
              <a:gd name="connsiteX9" fmla="*/ 407254 w 2013217"/>
              <a:gd name="connsiteY9" fmla="*/ 23052 h 2881513"/>
              <a:gd name="connsiteX10" fmla="*/ 0 w 2013217"/>
              <a:gd name="connsiteY10" fmla="*/ 0 h 2881513"/>
              <a:gd name="connsiteX0" fmla="*/ 0 w 2013217"/>
              <a:gd name="connsiteY0" fmla="*/ 0 h 2881513"/>
              <a:gd name="connsiteX1" fmla="*/ 0 w 2013217"/>
              <a:gd name="connsiteY1" fmla="*/ 2881513 h 2881513"/>
              <a:gd name="connsiteX2" fmla="*/ 2013217 w 2013217"/>
              <a:gd name="connsiteY2" fmla="*/ 2881513 h 2881513"/>
              <a:gd name="connsiteX3" fmla="*/ 2013217 w 2013217"/>
              <a:gd name="connsiteY3" fmla="*/ 1682803 h 2881513"/>
              <a:gd name="connsiteX4" fmla="*/ 1475335 w 2013217"/>
              <a:gd name="connsiteY4" fmla="*/ 1682803 h 2881513"/>
              <a:gd name="connsiteX5" fmla="*/ 1475335 w 2013217"/>
              <a:gd name="connsiteY5" fmla="*/ 1052713 h 2881513"/>
              <a:gd name="connsiteX6" fmla="*/ 929768 w 2013217"/>
              <a:gd name="connsiteY6" fmla="*/ 1052713 h 2881513"/>
              <a:gd name="connsiteX7" fmla="*/ 929768 w 2013217"/>
              <a:gd name="connsiteY7" fmla="*/ 414938 h 2881513"/>
              <a:gd name="connsiteX8" fmla="*/ 407254 w 2013217"/>
              <a:gd name="connsiteY8" fmla="*/ 414938 h 2881513"/>
              <a:gd name="connsiteX9" fmla="*/ 407254 w 2013217"/>
              <a:gd name="connsiteY9" fmla="*/ 0 h 2881513"/>
              <a:gd name="connsiteX10" fmla="*/ 0 w 2013217"/>
              <a:gd name="connsiteY10" fmla="*/ 0 h 2881513"/>
              <a:gd name="connsiteX0" fmla="*/ 0 w 2013217"/>
              <a:gd name="connsiteY0" fmla="*/ 0 h 2881513"/>
              <a:gd name="connsiteX1" fmla="*/ 0 w 2013217"/>
              <a:gd name="connsiteY1" fmla="*/ 2881513 h 2881513"/>
              <a:gd name="connsiteX2" fmla="*/ 2013217 w 2013217"/>
              <a:gd name="connsiteY2" fmla="*/ 2881513 h 2881513"/>
              <a:gd name="connsiteX3" fmla="*/ 2013217 w 2013217"/>
              <a:gd name="connsiteY3" fmla="*/ 1682803 h 2881513"/>
              <a:gd name="connsiteX4" fmla="*/ 1475335 w 2013217"/>
              <a:gd name="connsiteY4" fmla="*/ 1682803 h 2881513"/>
              <a:gd name="connsiteX5" fmla="*/ 1475335 w 2013217"/>
              <a:gd name="connsiteY5" fmla="*/ 1052713 h 2881513"/>
              <a:gd name="connsiteX6" fmla="*/ 929768 w 2013217"/>
              <a:gd name="connsiteY6" fmla="*/ 1052713 h 2881513"/>
              <a:gd name="connsiteX7" fmla="*/ 929768 w 2013217"/>
              <a:gd name="connsiteY7" fmla="*/ 414938 h 2881513"/>
              <a:gd name="connsiteX8" fmla="*/ 407254 w 2013217"/>
              <a:gd name="connsiteY8" fmla="*/ 414938 h 2881513"/>
              <a:gd name="connsiteX9" fmla="*/ 0 w 2013217"/>
              <a:gd name="connsiteY9" fmla="*/ 0 h 2881513"/>
              <a:gd name="connsiteX0" fmla="*/ 3867 w 2013217"/>
              <a:gd name="connsiteY0" fmla="*/ 2808 h 2466575"/>
              <a:gd name="connsiteX1" fmla="*/ 0 w 2013217"/>
              <a:gd name="connsiteY1" fmla="*/ 2466575 h 2466575"/>
              <a:gd name="connsiteX2" fmla="*/ 2013217 w 2013217"/>
              <a:gd name="connsiteY2" fmla="*/ 2466575 h 2466575"/>
              <a:gd name="connsiteX3" fmla="*/ 2013217 w 2013217"/>
              <a:gd name="connsiteY3" fmla="*/ 1267865 h 2466575"/>
              <a:gd name="connsiteX4" fmla="*/ 1475335 w 2013217"/>
              <a:gd name="connsiteY4" fmla="*/ 1267865 h 2466575"/>
              <a:gd name="connsiteX5" fmla="*/ 1475335 w 2013217"/>
              <a:gd name="connsiteY5" fmla="*/ 637775 h 2466575"/>
              <a:gd name="connsiteX6" fmla="*/ 929768 w 2013217"/>
              <a:gd name="connsiteY6" fmla="*/ 637775 h 2466575"/>
              <a:gd name="connsiteX7" fmla="*/ 929768 w 2013217"/>
              <a:gd name="connsiteY7" fmla="*/ 0 h 2466575"/>
              <a:gd name="connsiteX8" fmla="*/ 407254 w 2013217"/>
              <a:gd name="connsiteY8" fmla="*/ 0 h 2466575"/>
              <a:gd name="connsiteX9" fmla="*/ 3867 w 2013217"/>
              <a:gd name="connsiteY9" fmla="*/ 2808 h 24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3217" h="2466575">
                <a:moveTo>
                  <a:pt x="3867" y="2808"/>
                </a:moveTo>
                <a:lnTo>
                  <a:pt x="0" y="2466575"/>
                </a:lnTo>
                <a:lnTo>
                  <a:pt x="2013217" y="2466575"/>
                </a:lnTo>
                <a:lnTo>
                  <a:pt x="2013217" y="1267865"/>
                </a:lnTo>
                <a:lnTo>
                  <a:pt x="1475335" y="1267865"/>
                </a:lnTo>
                <a:lnTo>
                  <a:pt x="1475335" y="637775"/>
                </a:lnTo>
                <a:lnTo>
                  <a:pt x="929768" y="637775"/>
                </a:lnTo>
                <a:lnTo>
                  <a:pt x="929768" y="0"/>
                </a:lnTo>
                <a:lnTo>
                  <a:pt x="407254" y="0"/>
                </a:lnTo>
                <a:lnTo>
                  <a:pt x="3867" y="2808"/>
                </a:lnTo>
                <a:close/>
              </a:path>
            </a:pathLst>
          </a:custGeom>
          <a:gradFill flip="none" rotWithShape="1">
            <a:gsLst>
              <a:gs pos="0">
                <a:srgbClr val="336699"/>
              </a:gs>
              <a:gs pos="100000">
                <a:schemeClr val="accent1">
                  <a:shade val="100000"/>
                  <a:satMod val="115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4" name="TextBox 3"/>
          <p:cNvSpPr txBox="1"/>
          <p:nvPr/>
        </p:nvSpPr>
        <p:spPr>
          <a:xfrm>
            <a:off x="467544" y="2068404"/>
            <a:ext cx="1588897" cy="738664"/>
          </a:xfrm>
          <a:prstGeom prst="rect">
            <a:avLst/>
          </a:prstGeom>
          <a:noFill/>
        </p:spPr>
        <p:txBody>
          <a:bodyPr wrap="none" rtlCol="0">
            <a:spAutoFit/>
          </a:bodyPr>
          <a:lstStyle/>
          <a:p>
            <a:r>
              <a:rPr lang="de-CH" sz="1400" dirty="0" smtClean="0">
                <a:solidFill>
                  <a:srgbClr val="336699"/>
                </a:solidFill>
              </a:rPr>
              <a:t>innerhalb eines</a:t>
            </a:r>
          </a:p>
          <a:p>
            <a:r>
              <a:rPr lang="de-CH" sz="1400" dirty="0" smtClean="0">
                <a:solidFill>
                  <a:srgbClr val="336699"/>
                </a:solidFill>
              </a:rPr>
              <a:t>Kurses mit Bezug</a:t>
            </a:r>
          </a:p>
          <a:p>
            <a:r>
              <a:rPr lang="de-CH" sz="1400" dirty="0" smtClean="0">
                <a:solidFill>
                  <a:srgbClr val="336699"/>
                </a:solidFill>
              </a:rPr>
              <a:t>zur NE</a:t>
            </a:r>
            <a:endParaRPr lang="de-CH" sz="1400" dirty="0">
              <a:solidFill>
                <a:srgbClr val="336699"/>
              </a:solidFill>
            </a:endParaRPr>
          </a:p>
        </p:txBody>
      </p:sp>
      <p:sp>
        <p:nvSpPr>
          <p:cNvPr id="5" name="TextBox 4"/>
          <p:cNvSpPr txBox="1"/>
          <p:nvPr/>
        </p:nvSpPr>
        <p:spPr>
          <a:xfrm>
            <a:off x="467544" y="3095100"/>
            <a:ext cx="3000886" cy="523220"/>
          </a:xfrm>
          <a:prstGeom prst="rect">
            <a:avLst/>
          </a:prstGeom>
          <a:noFill/>
        </p:spPr>
        <p:txBody>
          <a:bodyPr wrap="none" rtlCol="0">
            <a:spAutoFit/>
          </a:bodyPr>
          <a:lstStyle/>
          <a:p>
            <a:r>
              <a:rPr lang="de-CH" sz="1400" dirty="0" smtClean="0">
                <a:solidFill>
                  <a:srgbClr val="336699"/>
                </a:solidFill>
              </a:rPr>
              <a:t>z.B. Applied Integrative </a:t>
            </a:r>
            <a:r>
              <a:rPr lang="de-CH" sz="1400" dirty="0" err="1" smtClean="0">
                <a:solidFill>
                  <a:srgbClr val="336699"/>
                </a:solidFill>
              </a:rPr>
              <a:t>Geography</a:t>
            </a:r>
            <a:endParaRPr lang="de-CH" sz="1400" dirty="0" smtClean="0">
              <a:solidFill>
                <a:srgbClr val="336699"/>
              </a:solidFill>
            </a:endParaRPr>
          </a:p>
          <a:p>
            <a:r>
              <a:rPr lang="de-CH" sz="1400" dirty="0" smtClean="0">
                <a:solidFill>
                  <a:srgbClr val="336699"/>
                </a:solidFill>
              </a:rPr>
              <a:t>(Geogr. Institut)</a:t>
            </a:r>
            <a:endParaRPr lang="de-CH" sz="1400" dirty="0">
              <a:solidFill>
                <a:srgbClr val="336699"/>
              </a:solidFill>
            </a:endParaRPr>
          </a:p>
        </p:txBody>
      </p:sp>
      <p:sp>
        <p:nvSpPr>
          <p:cNvPr id="6" name="TextBox 5"/>
          <p:cNvSpPr txBox="1"/>
          <p:nvPr/>
        </p:nvSpPr>
        <p:spPr>
          <a:xfrm>
            <a:off x="467544" y="4588684"/>
            <a:ext cx="3774580" cy="523220"/>
          </a:xfrm>
          <a:prstGeom prst="rect">
            <a:avLst/>
          </a:prstGeom>
          <a:noFill/>
        </p:spPr>
        <p:txBody>
          <a:bodyPr wrap="square" rtlCol="0">
            <a:spAutoFit/>
          </a:bodyPr>
          <a:lstStyle/>
          <a:p>
            <a:r>
              <a:rPr lang="de-CH" sz="1400" dirty="0" smtClean="0">
                <a:solidFill>
                  <a:schemeClr val="bg1"/>
                </a:solidFill>
              </a:rPr>
              <a:t>z.B. Bachelor Minor Nachhaltige Entwicklung (CDE)</a:t>
            </a:r>
            <a:endParaRPr lang="de-CH" sz="1400" dirty="0">
              <a:solidFill>
                <a:schemeClr val="bg1"/>
              </a:solidFill>
            </a:endParaRPr>
          </a:p>
        </p:txBody>
      </p:sp>
      <p:sp>
        <p:nvSpPr>
          <p:cNvPr id="7" name="TextBox 6"/>
          <p:cNvSpPr txBox="1"/>
          <p:nvPr/>
        </p:nvSpPr>
        <p:spPr>
          <a:xfrm>
            <a:off x="467544" y="5721648"/>
            <a:ext cx="3774580" cy="523220"/>
          </a:xfrm>
          <a:prstGeom prst="rect">
            <a:avLst/>
          </a:prstGeom>
          <a:noFill/>
        </p:spPr>
        <p:txBody>
          <a:bodyPr wrap="square" rtlCol="0">
            <a:spAutoFit/>
          </a:bodyPr>
          <a:lstStyle/>
          <a:p>
            <a:r>
              <a:rPr lang="de-CH" sz="1400" dirty="0" smtClean="0">
                <a:solidFill>
                  <a:schemeClr val="bg1"/>
                </a:solidFill>
              </a:rPr>
              <a:t>z.B. Workshops mit inhaltlichen und didaktischen Teilen (CDE, HD, </a:t>
            </a:r>
            <a:r>
              <a:rPr lang="de-CH" sz="1400" dirty="0" err="1" smtClean="0">
                <a:solidFill>
                  <a:schemeClr val="bg1"/>
                </a:solidFill>
              </a:rPr>
              <a:t>iLUB</a:t>
            </a:r>
            <a:r>
              <a:rPr lang="de-CH" sz="1400" dirty="0" smtClean="0">
                <a:solidFill>
                  <a:schemeClr val="bg1"/>
                </a:solidFill>
              </a:rPr>
              <a:t>)</a:t>
            </a:r>
            <a:endParaRPr lang="de-CH" sz="1400" dirty="0">
              <a:solidFill>
                <a:schemeClr val="bg1"/>
              </a:solidFill>
            </a:endParaRPr>
          </a:p>
        </p:txBody>
      </p:sp>
      <p:sp>
        <p:nvSpPr>
          <p:cNvPr id="8" name="TextBox 15"/>
          <p:cNvSpPr txBox="1"/>
          <p:nvPr/>
        </p:nvSpPr>
        <p:spPr>
          <a:xfrm>
            <a:off x="1361417" y="1628800"/>
            <a:ext cx="7521935" cy="4832092"/>
          </a:xfrm>
          <a:prstGeom prst="rect">
            <a:avLst/>
          </a:prstGeom>
          <a:noFill/>
          <a:ln w="19050">
            <a:noFill/>
          </a:ln>
        </p:spPr>
        <p:txBody>
          <a:bodyPr wrap="square" rtlCol="0">
            <a:spAutoFit/>
          </a:bodyPr>
          <a:lstStyle/>
          <a:p>
            <a:pPr marL="534988" lvl="0">
              <a:spcAft>
                <a:spcPts val="0"/>
              </a:spcAft>
            </a:pPr>
            <a:endParaRPr lang="de-CH" sz="1400" dirty="0" smtClean="0">
              <a:cs typeface="Times New Roman" pitchFamily="18" charset="0"/>
            </a:endParaRPr>
          </a:p>
          <a:p>
            <a:pPr marL="1076325" lvl="0">
              <a:spcAft>
                <a:spcPts val="0"/>
              </a:spcAft>
            </a:pPr>
            <a:r>
              <a:rPr lang="de-CH" sz="1400" b="1" dirty="0" smtClean="0">
                <a:solidFill>
                  <a:srgbClr val="C00000"/>
                </a:solidFill>
                <a:cs typeface="Times New Roman" pitchFamily="18" charset="0"/>
              </a:rPr>
              <a:t>Anschrauben</a:t>
            </a:r>
            <a:r>
              <a:rPr lang="de-CH" sz="1400" dirty="0" smtClean="0">
                <a:solidFill>
                  <a:srgbClr val="C00000"/>
                </a:solidFill>
                <a:cs typeface="Times New Roman" pitchFamily="18" charset="0"/>
              </a:rPr>
              <a:t> </a:t>
            </a:r>
            <a:r>
              <a:rPr lang="de-CH" sz="1400" dirty="0" smtClean="0">
                <a:cs typeface="Times New Roman" pitchFamily="18" charset="0"/>
              </a:rPr>
              <a:t>(‘</a:t>
            </a:r>
            <a:r>
              <a:rPr lang="de-CH" sz="1400" dirty="0" err="1" smtClean="0">
                <a:cs typeface="Times New Roman" pitchFamily="18" charset="0"/>
              </a:rPr>
              <a:t>bolt</a:t>
            </a:r>
            <a:r>
              <a:rPr lang="de-CH" sz="1400" dirty="0" smtClean="0">
                <a:cs typeface="Times New Roman" pitchFamily="18" charset="0"/>
              </a:rPr>
              <a:t>-on’ </a:t>
            </a:r>
            <a:r>
              <a:rPr lang="de-CH" sz="1400" dirty="0" err="1" smtClean="0">
                <a:cs typeface="Times New Roman" pitchFamily="18" charset="0"/>
              </a:rPr>
              <a:t>approaches</a:t>
            </a:r>
            <a:r>
              <a:rPr lang="de-CH" sz="1400" dirty="0" smtClean="0">
                <a:cs typeface="Times New Roman" pitchFamily="18" charset="0"/>
              </a:rPr>
              <a:t> – </a:t>
            </a:r>
            <a:r>
              <a:rPr lang="de-CH" sz="1400" dirty="0" err="1" smtClean="0">
                <a:solidFill>
                  <a:srgbClr val="006666"/>
                </a:solidFill>
                <a:cs typeface="Times New Roman" pitchFamily="18" charset="0"/>
              </a:rPr>
              <a:t>education</a:t>
            </a:r>
            <a:r>
              <a:rPr lang="de-CH" sz="1400" dirty="0" smtClean="0">
                <a:solidFill>
                  <a:srgbClr val="006666"/>
                </a:solidFill>
                <a:cs typeface="Times New Roman" pitchFamily="18" charset="0"/>
              </a:rPr>
              <a:t> </a:t>
            </a:r>
            <a:r>
              <a:rPr lang="de-CH" sz="1400" i="1" dirty="0" err="1" smtClean="0">
                <a:solidFill>
                  <a:srgbClr val="006666"/>
                </a:solidFill>
                <a:cs typeface="Times New Roman" pitchFamily="18" charset="0"/>
              </a:rPr>
              <a:t>about</a:t>
            </a:r>
            <a:r>
              <a:rPr lang="de-CH" sz="1400" dirty="0" smtClean="0">
                <a:solidFill>
                  <a:srgbClr val="006666"/>
                </a:solidFill>
                <a:cs typeface="Times New Roman" pitchFamily="18" charset="0"/>
              </a:rPr>
              <a:t> sustainability</a:t>
            </a:r>
            <a:r>
              <a:rPr lang="de-CH" sz="1400" dirty="0" smtClean="0">
                <a:cs typeface="Times New Roman" pitchFamily="18" charset="0"/>
              </a:rPr>
              <a:t>) Einzellektionen: Studierende kennen die Verbindung zwischen der eigenen Disziplin und NE, d.h. sie können disziplinäre Fähigkeiten für einen Beitrag zur NE nutzen.</a:t>
            </a:r>
          </a:p>
          <a:p>
            <a:pPr marL="1076325" lvl="0">
              <a:spcAft>
                <a:spcPts val="0"/>
              </a:spcAft>
            </a:pPr>
            <a:endParaRPr lang="de-CH" sz="1400" dirty="0" smtClean="0">
              <a:cs typeface="Times New Roman" pitchFamily="18" charset="0"/>
            </a:endParaRPr>
          </a:p>
          <a:p>
            <a:pPr marL="2152650">
              <a:spcAft>
                <a:spcPts val="0"/>
              </a:spcAft>
            </a:pPr>
            <a:r>
              <a:rPr lang="de-CH" sz="1400" b="1" dirty="0" smtClean="0">
                <a:solidFill>
                  <a:srgbClr val="C00000"/>
                </a:solidFill>
                <a:cs typeface="Times New Roman" pitchFamily="18" charset="0"/>
              </a:rPr>
              <a:t>Einbauen</a:t>
            </a:r>
            <a:r>
              <a:rPr lang="de-CH" sz="1400" dirty="0" smtClean="0">
                <a:solidFill>
                  <a:srgbClr val="C00000"/>
                </a:solidFill>
                <a:cs typeface="Times New Roman" pitchFamily="18" charset="0"/>
              </a:rPr>
              <a:t> </a:t>
            </a:r>
            <a:r>
              <a:rPr lang="de-CH" sz="1400" dirty="0" smtClean="0">
                <a:cs typeface="Times New Roman" pitchFamily="18" charset="0"/>
              </a:rPr>
              <a:t>(‘</a:t>
            </a:r>
            <a:r>
              <a:rPr lang="de-CH" sz="1400" dirty="0" err="1" smtClean="0">
                <a:cs typeface="Times New Roman" pitchFamily="18" charset="0"/>
              </a:rPr>
              <a:t>build</a:t>
            </a:r>
            <a:r>
              <a:rPr lang="de-CH" sz="1400" dirty="0" smtClean="0">
                <a:cs typeface="Times New Roman" pitchFamily="18" charset="0"/>
              </a:rPr>
              <a:t>-in’ </a:t>
            </a:r>
            <a:r>
              <a:rPr lang="de-CH" sz="1400" dirty="0" err="1" smtClean="0">
                <a:cs typeface="Times New Roman" pitchFamily="18" charset="0"/>
              </a:rPr>
              <a:t>approaches</a:t>
            </a:r>
            <a:r>
              <a:rPr lang="de-CH" sz="1400" dirty="0" smtClean="0">
                <a:cs typeface="Times New Roman" pitchFamily="18" charset="0"/>
              </a:rPr>
              <a:t> – </a:t>
            </a:r>
            <a:r>
              <a:rPr lang="de-CH" sz="1400" dirty="0" err="1" smtClean="0">
                <a:solidFill>
                  <a:srgbClr val="006666"/>
                </a:solidFill>
                <a:cs typeface="Times New Roman" pitchFamily="18" charset="0"/>
              </a:rPr>
              <a:t>education</a:t>
            </a:r>
            <a:r>
              <a:rPr lang="de-CH" sz="1400" dirty="0" smtClean="0">
                <a:solidFill>
                  <a:srgbClr val="006666"/>
                </a:solidFill>
                <a:cs typeface="Times New Roman" pitchFamily="18" charset="0"/>
              </a:rPr>
              <a:t> </a:t>
            </a:r>
            <a:r>
              <a:rPr lang="de-CH" sz="1400" i="1" dirty="0" err="1" smtClean="0">
                <a:solidFill>
                  <a:srgbClr val="006666"/>
                </a:solidFill>
                <a:cs typeface="Times New Roman" pitchFamily="18" charset="0"/>
              </a:rPr>
              <a:t>for</a:t>
            </a:r>
            <a:r>
              <a:rPr lang="de-CH" sz="1400" dirty="0" smtClean="0">
                <a:solidFill>
                  <a:srgbClr val="006666"/>
                </a:solidFill>
                <a:cs typeface="Times New Roman" pitchFamily="18" charset="0"/>
              </a:rPr>
              <a:t> sustainability</a:t>
            </a:r>
            <a:r>
              <a:rPr lang="de-CH" sz="1400" dirty="0" smtClean="0">
                <a:cs typeface="Times New Roman" pitchFamily="18" charset="0"/>
              </a:rPr>
              <a:t>) Kurse: Studierende können disziplinäre Fähigkeiten im Rahmen eines interdisziplinären Teams in einem gemeinsamen Beitrag zur NE anwenden; auch für praxis-orientierte Module geeignet.</a:t>
            </a:r>
          </a:p>
          <a:p>
            <a:pPr marL="2152650">
              <a:spcAft>
                <a:spcPts val="0"/>
              </a:spcAft>
            </a:pPr>
            <a:endParaRPr lang="de-CH" sz="1400" dirty="0" smtClean="0">
              <a:cs typeface="Times New Roman" pitchFamily="18" charset="0"/>
            </a:endParaRPr>
          </a:p>
          <a:p>
            <a:pPr marL="3502025" indent="-268288">
              <a:spcAft>
                <a:spcPts val="0"/>
              </a:spcAft>
            </a:pPr>
            <a:endParaRPr lang="de-CH" sz="1400" b="1" dirty="0" smtClean="0">
              <a:solidFill>
                <a:schemeClr val="accent2">
                  <a:lumMod val="50000"/>
                </a:schemeClr>
              </a:solidFill>
              <a:cs typeface="Times New Roman" pitchFamily="18" charset="0"/>
            </a:endParaRPr>
          </a:p>
          <a:p>
            <a:pPr marL="3502025" indent="-268288">
              <a:spcAft>
                <a:spcPts val="0"/>
              </a:spcAft>
            </a:pPr>
            <a:r>
              <a:rPr lang="de-CH" sz="1400" b="1" dirty="0" smtClean="0">
                <a:solidFill>
                  <a:srgbClr val="C00000"/>
                </a:solidFill>
                <a:cs typeface="Times New Roman" pitchFamily="18" charset="0"/>
              </a:rPr>
              <a:t>Neu gestalten </a:t>
            </a:r>
            <a:r>
              <a:rPr lang="de-CH" sz="1400" dirty="0" smtClean="0">
                <a:cs typeface="Times New Roman" pitchFamily="18" charset="0"/>
              </a:rPr>
              <a:t>(</a:t>
            </a:r>
            <a:r>
              <a:rPr lang="de-CH" sz="1400" dirty="0" err="1" smtClean="0">
                <a:cs typeface="Times New Roman" pitchFamily="18" charset="0"/>
              </a:rPr>
              <a:t>curriculum</a:t>
            </a:r>
            <a:r>
              <a:rPr lang="de-CH" sz="1400" dirty="0" smtClean="0">
                <a:cs typeface="Times New Roman" pitchFamily="18" charset="0"/>
              </a:rPr>
              <a:t> </a:t>
            </a:r>
            <a:r>
              <a:rPr lang="de-CH" sz="1400" dirty="0" err="1" smtClean="0">
                <a:cs typeface="Times New Roman" pitchFamily="18" charset="0"/>
              </a:rPr>
              <a:t>redesign</a:t>
            </a:r>
            <a:r>
              <a:rPr lang="de-CH" sz="1400" dirty="0" smtClean="0">
                <a:cs typeface="Times New Roman" pitchFamily="18" charset="0"/>
              </a:rPr>
              <a:t> –</a:t>
            </a:r>
            <a:br>
              <a:rPr lang="de-CH" sz="1400" dirty="0" smtClean="0">
                <a:cs typeface="Times New Roman" pitchFamily="18" charset="0"/>
              </a:rPr>
            </a:br>
            <a:r>
              <a:rPr lang="de-CH" sz="1400" dirty="0" err="1" smtClean="0">
                <a:solidFill>
                  <a:srgbClr val="006666"/>
                </a:solidFill>
                <a:cs typeface="Times New Roman" pitchFamily="18" charset="0"/>
              </a:rPr>
              <a:t>sustainable</a:t>
            </a:r>
            <a:r>
              <a:rPr lang="de-CH" sz="1400" dirty="0" smtClean="0">
                <a:solidFill>
                  <a:srgbClr val="006666"/>
                </a:solidFill>
                <a:cs typeface="Times New Roman" pitchFamily="18" charset="0"/>
              </a:rPr>
              <a:t> </a:t>
            </a:r>
            <a:r>
              <a:rPr lang="de-CH" sz="1400" dirty="0" err="1" smtClean="0">
                <a:solidFill>
                  <a:srgbClr val="006666"/>
                </a:solidFill>
                <a:cs typeface="Times New Roman" pitchFamily="18" charset="0"/>
              </a:rPr>
              <a:t>education</a:t>
            </a:r>
            <a:r>
              <a:rPr lang="de-CH" sz="1400" dirty="0" smtClean="0">
                <a:cs typeface="Times New Roman" pitchFamily="18" charset="0"/>
              </a:rPr>
              <a:t>)</a:t>
            </a:r>
          </a:p>
          <a:p>
            <a:pPr marL="3502025" lvl="1" indent="-268288">
              <a:spcAft>
                <a:spcPts val="0"/>
              </a:spcAft>
              <a:buFont typeface="Arial" panose="020B0604020202020204" pitchFamily="34" charset="0"/>
              <a:buChar char="•"/>
            </a:pPr>
            <a:r>
              <a:rPr lang="de-CH" sz="1400" dirty="0" smtClean="0">
                <a:cs typeface="Times New Roman" pitchFamily="18" charset="0"/>
              </a:rPr>
              <a:t>Studienprogramme: Studierende eignen sich inter- und transdisziplinäre Fähigkeiten an und wenden sie im Rahmen eines interdisziplinären Teams und in Zusammenarbeit mit Akteuren aus der Praxis an.</a:t>
            </a:r>
          </a:p>
          <a:p>
            <a:pPr marL="3502025" lvl="1" indent="-268288">
              <a:spcAft>
                <a:spcPts val="0"/>
              </a:spcAft>
              <a:buFont typeface="Arial" panose="020B0604020202020204" pitchFamily="34" charset="0"/>
              <a:buChar char="•"/>
            </a:pPr>
            <a:r>
              <a:rPr lang="de-CH" sz="1400" dirty="0" smtClean="0">
                <a:cs typeface="Times New Roman" pitchFamily="18" charset="0"/>
              </a:rPr>
              <a:t>Weiterbildung: </a:t>
            </a:r>
            <a:r>
              <a:rPr lang="de-CH" sz="1400" dirty="0">
                <a:cs typeface="Times New Roman" pitchFamily="18" charset="0"/>
              </a:rPr>
              <a:t>Dozierende </a:t>
            </a:r>
            <a:r>
              <a:rPr lang="de-CH" sz="1400" dirty="0" smtClean="0">
                <a:cs typeface="Times New Roman" pitchFamily="18" charset="0"/>
              </a:rPr>
              <a:t>bauen NE-relevante </a:t>
            </a:r>
            <a:r>
              <a:rPr lang="de-CH" sz="1400" dirty="0">
                <a:cs typeface="Times New Roman" pitchFamily="18" charset="0"/>
              </a:rPr>
              <a:t>Fähigkeiten </a:t>
            </a:r>
            <a:r>
              <a:rPr lang="de-CH" sz="1400" dirty="0" smtClean="0">
                <a:cs typeface="Times New Roman" pitchFamily="18" charset="0"/>
              </a:rPr>
              <a:t>auf und </a:t>
            </a:r>
            <a:r>
              <a:rPr lang="de-CH" sz="1400" dirty="0">
                <a:cs typeface="Times New Roman" pitchFamily="18" charset="0"/>
              </a:rPr>
              <a:t>setzen </a:t>
            </a:r>
            <a:r>
              <a:rPr lang="de-CH" sz="1400" dirty="0" smtClean="0">
                <a:cs typeface="Times New Roman" pitchFamily="18" charset="0"/>
              </a:rPr>
              <a:t>sie in der Ausbildung ein.</a:t>
            </a:r>
            <a:endParaRPr lang="de-CH" sz="1400" dirty="0">
              <a:cs typeface="Times New Roman" pitchFamily="18" charset="0"/>
            </a:endParaRPr>
          </a:p>
        </p:txBody>
      </p:sp>
      <p:sp>
        <p:nvSpPr>
          <p:cNvPr id="9" name="Rectangle 8"/>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a:solidFill>
                  <a:srgbClr val="336699"/>
                </a:solidFill>
                <a:cs typeface="Times New Roman" pitchFamily="18" charset="0"/>
              </a:rPr>
              <a:t>Intensitätsstufen </a:t>
            </a:r>
            <a:r>
              <a:rPr lang="de-CH" b="1" dirty="0">
                <a:solidFill>
                  <a:srgbClr val="336699"/>
                </a:solidFill>
                <a:cs typeface="Times New Roman" pitchFamily="18" charset="0"/>
              </a:rPr>
              <a:t>der Integration von NE</a:t>
            </a:r>
          </a:p>
          <a:p>
            <a:pPr eaLnBrk="1" hangingPunct="1"/>
            <a:r>
              <a:rPr lang="de-CH" sz="1800" dirty="0">
                <a:solidFill>
                  <a:srgbClr val="336699"/>
                </a:solidFill>
                <a:cs typeface="Times New Roman" pitchFamily="18" charset="0"/>
              </a:rPr>
              <a:t>in Lehrveranstaltungen und Studiengänge </a:t>
            </a:r>
            <a:endParaRPr lang="de-CH" altLang="en-US" sz="1800" dirty="0">
              <a:solidFill>
                <a:srgbClr val="336699"/>
              </a:solidFill>
              <a:cs typeface="Times New Roman" pitchFamily="18" charset="0"/>
            </a:endParaRPr>
          </a:p>
        </p:txBody>
      </p:sp>
      <p:sp>
        <p:nvSpPr>
          <p:cNvPr id="10" name="Rectangle 1"/>
          <p:cNvSpPr>
            <a:spLocks noChangeArrowheads="1"/>
          </p:cNvSpPr>
          <p:nvPr/>
        </p:nvSpPr>
        <p:spPr bwMode="auto">
          <a:xfrm>
            <a:off x="106379" y="6551766"/>
            <a:ext cx="32667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de-CH" sz="1100" dirty="0" smtClean="0"/>
              <a:t>Nach </a:t>
            </a:r>
            <a:r>
              <a:rPr lang="de-CH" sz="1100" dirty="0" smtClean="0"/>
              <a:t>Sterling </a:t>
            </a:r>
            <a:r>
              <a:rPr lang="de-CH" sz="1100" dirty="0"/>
              <a:t>u</a:t>
            </a:r>
            <a:r>
              <a:rPr lang="de-CH" sz="1100" dirty="0" smtClean="0"/>
              <a:t>nd </a:t>
            </a:r>
            <a:r>
              <a:rPr lang="de-CH" sz="1100" dirty="0" smtClean="0"/>
              <a:t>Thomas 2006 </a:t>
            </a:r>
            <a:endParaRPr lang="de-CH" altLang="de-DE" sz="1100" dirty="0">
              <a:latin typeface="+mj-lt"/>
              <a:ea typeface="Cambria" pitchFamily="18" charset="0"/>
              <a:cs typeface="Times New Roman" pitchFamily="18" charset="0"/>
            </a:endParaRPr>
          </a:p>
        </p:txBody>
      </p:sp>
      <p:sp>
        <p:nvSpPr>
          <p:cNvPr id="11" name="TextBox 3"/>
          <p:cNvSpPr txBox="1"/>
          <p:nvPr/>
        </p:nvSpPr>
        <p:spPr>
          <a:xfrm>
            <a:off x="467544" y="1393031"/>
            <a:ext cx="3312368" cy="307777"/>
          </a:xfrm>
          <a:prstGeom prst="rect">
            <a:avLst/>
          </a:prstGeom>
          <a:noFill/>
        </p:spPr>
        <p:txBody>
          <a:bodyPr wrap="square" rtlCol="0">
            <a:spAutoFit/>
          </a:bodyPr>
          <a:lstStyle/>
          <a:p>
            <a:r>
              <a:rPr lang="de-CH" sz="1400" b="1" dirty="0" smtClean="0">
                <a:solidFill>
                  <a:srgbClr val="336699"/>
                </a:solidFill>
              </a:rPr>
              <a:t>Beispiele aus der Universität Bern</a:t>
            </a:r>
            <a:endParaRPr lang="de-CH" sz="1400" b="1" dirty="0">
              <a:solidFill>
                <a:srgbClr val="336699"/>
              </a:solidFill>
            </a:endParaRPr>
          </a:p>
        </p:txBody>
      </p:sp>
    </p:spTree>
    <p:extLst>
      <p:ext uri="{BB962C8B-B14F-4D97-AF65-F5344CB8AC3E}">
        <p14:creationId xmlns:p14="http://schemas.microsoft.com/office/powerpoint/2010/main" val="297204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7" end="7"/>
                                            </p:txEl>
                                          </p:spTgt>
                                        </p:tgtEl>
                                        <p:attrNameLst>
                                          <p:attrName>style.visibility</p:attrName>
                                        </p:attrNameLst>
                                      </p:cBhvr>
                                      <p:to>
                                        <p:strVal val="visible"/>
                                      </p:to>
                                    </p:set>
                                    <p:animEffect transition="in" filter="fade">
                                      <p:cBhvr>
                                        <p:cTn id="20" dur="500"/>
                                        <p:tgtEl>
                                          <p:spTgt spid="8">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animEffect transition="in" filter="fade">
                                      <p:cBhvr>
                                        <p:cTn id="2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6</a:t>
            </a:fld>
            <a:endParaRPr lang="de-CH" sz="1400"/>
          </a:p>
        </p:txBody>
      </p:sp>
      <p:sp>
        <p:nvSpPr>
          <p:cNvPr id="3" name="Rechteck 2"/>
          <p:cNvSpPr/>
          <p:nvPr/>
        </p:nvSpPr>
        <p:spPr>
          <a:xfrm>
            <a:off x="467544" y="1700808"/>
            <a:ext cx="8424936" cy="4524315"/>
          </a:xfrm>
          <a:prstGeom prst="rect">
            <a:avLst/>
          </a:prstGeom>
        </p:spPr>
        <p:txBody>
          <a:bodyPr wrap="square">
            <a:spAutoFit/>
          </a:bodyPr>
          <a:lstStyle/>
          <a:p>
            <a:r>
              <a:rPr lang="de-CH" sz="1800" b="1" i="1" dirty="0" smtClean="0">
                <a:solidFill>
                  <a:srgbClr val="336699"/>
                </a:solidFill>
              </a:rPr>
              <a:t>Schritt 1:</a:t>
            </a:r>
            <a:r>
              <a:rPr lang="de-CH" sz="1800" b="1" dirty="0" smtClean="0"/>
              <a:t> Identifizieren </a:t>
            </a:r>
            <a:r>
              <a:rPr lang="de-CH" sz="1800" b="1" dirty="0"/>
              <a:t>von </a:t>
            </a:r>
            <a:r>
              <a:rPr lang="de-CH" sz="1800" b="1" dirty="0">
                <a:solidFill>
                  <a:srgbClr val="C00000"/>
                </a:solidFill>
              </a:rPr>
              <a:t>Bildungsinhalten</a:t>
            </a:r>
            <a:r>
              <a:rPr lang="de-CH" sz="1800" b="1" dirty="0"/>
              <a:t> für Nachhaltige Entwicklung</a:t>
            </a:r>
            <a:endParaRPr lang="de-CH" sz="1800" dirty="0"/>
          </a:p>
          <a:p>
            <a:r>
              <a:rPr lang="de-CH" sz="1800" b="1" i="1" dirty="0">
                <a:solidFill>
                  <a:srgbClr val="336699"/>
                </a:solidFill>
              </a:rPr>
              <a:t>1a:</a:t>
            </a:r>
            <a:r>
              <a:rPr lang="de-CH" sz="1800" dirty="0" smtClean="0"/>
              <a:t> Herstellen </a:t>
            </a:r>
            <a:r>
              <a:rPr lang="de-CH" sz="1800" dirty="0"/>
              <a:t>einer inhaltlichen Verbindung zwischen NE und der eigenen </a:t>
            </a:r>
            <a:r>
              <a:rPr lang="de-CH" sz="1800" dirty="0" smtClean="0"/>
              <a:t/>
            </a:r>
            <a:br>
              <a:rPr lang="de-CH" sz="1800" dirty="0" smtClean="0"/>
            </a:br>
            <a:r>
              <a:rPr lang="de-CH" sz="1800" dirty="0" smtClean="0"/>
              <a:t>      Disziplin</a:t>
            </a:r>
          </a:p>
          <a:p>
            <a:r>
              <a:rPr lang="de-CH" sz="1800" b="1" i="1" dirty="0">
                <a:solidFill>
                  <a:srgbClr val="336699"/>
                </a:solidFill>
              </a:rPr>
              <a:t>1b: </a:t>
            </a:r>
            <a:r>
              <a:rPr lang="de-CH" sz="1800" dirty="0" smtClean="0"/>
              <a:t>Konkretisieren </a:t>
            </a:r>
            <a:r>
              <a:rPr lang="de-CH" sz="1800" dirty="0"/>
              <a:t>von disziplinären Beiträgen zu NE</a:t>
            </a:r>
          </a:p>
          <a:p>
            <a:r>
              <a:rPr lang="de-CH" sz="1800" dirty="0"/>
              <a:t> </a:t>
            </a:r>
          </a:p>
          <a:p>
            <a:r>
              <a:rPr lang="de-CH" sz="1800" b="1" i="1" dirty="0">
                <a:solidFill>
                  <a:srgbClr val="336699"/>
                </a:solidFill>
              </a:rPr>
              <a:t>Schritt 2:</a:t>
            </a:r>
            <a:r>
              <a:rPr lang="de-CH" sz="1800" b="1" dirty="0" smtClean="0"/>
              <a:t> Bestimmen </a:t>
            </a:r>
            <a:r>
              <a:rPr lang="de-CH" sz="1800" b="1" dirty="0"/>
              <a:t>von </a:t>
            </a:r>
            <a:r>
              <a:rPr lang="de-CH" sz="1800" b="1" dirty="0">
                <a:solidFill>
                  <a:srgbClr val="C00000"/>
                </a:solidFill>
              </a:rPr>
              <a:t>Kompetenzen</a:t>
            </a:r>
            <a:endParaRPr lang="de-CH" sz="1800" dirty="0">
              <a:solidFill>
                <a:srgbClr val="C00000"/>
              </a:solidFill>
            </a:endParaRPr>
          </a:p>
          <a:p>
            <a:r>
              <a:rPr lang="de-CH" sz="1800" b="1" i="1" dirty="0">
                <a:solidFill>
                  <a:srgbClr val="336699"/>
                </a:solidFill>
              </a:rPr>
              <a:t>2a:</a:t>
            </a:r>
            <a:r>
              <a:rPr lang="de-CH" sz="1800" b="1" dirty="0" smtClean="0"/>
              <a:t> </a:t>
            </a:r>
            <a:r>
              <a:rPr lang="de-CH" sz="1800" dirty="0" smtClean="0"/>
              <a:t>Festlegen </a:t>
            </a:r>
            <a:r>
              <a:rPr lang="de-CH" sz="1800" dirty="0"/>
              <a:t>der Ausbildungsschwerpunkte im Referenzrahmen „Wissen, </a:t>
            </a:r>
            <a:r>
              <a:rPr lang="de-CH" sz="1800" dirty="0" smtClean="0"/>
              <a:t/>
            </a:r>
            <a:br>
              <a:rPr lang="de-CH" sz="1800" dirty="0" smtClean="0"/>
            </a:br>
            <a:r>
              <a:rPr lang="de-CH" sz="1800" dirty="0" smtClean="0"/>
              <a:t>      Können</a:t>
            </a:r>
            <a:r>
              <a:rPr lang="de-CH" sz="1800" dirty="0"/>
              <a:t>, Wollen“</a:t>
            </a:r>
          </a:p>
          <a:p>
            <a:r>
              <a:rPr lang="de-CH" sz="1800" b="1" i="1" dirty="0">
                <a:solidFill>
                  <a:srgbClr val="336699"/>
                </a:solidFill>
              </a:rPr>
              <a:t>2b:</a:t>
            </a:r>
            <a:r>
              <a:rPr lang="de-CH" sz="1800" b="1" dirty="0" smtClean="0"/>
              <a:t> </a:t>
            </a:r>
            <a:r>
              <a:rPr lang="de-CH" sz="1800" dirty="0" smtClean="0"/>
              <a:t>Differenzieren </a:t>
            </a:r>
            <a:r>
              <a:rPr lang="de-CH" sz="1800" dirty="0"/>
              <a:t>zwischen Fach- und fachübergreifenden Kompetenzen</a:t>
            </a:r>
          </a:p>
          <a:p>
            <a:r>
              <a:rPr lang="de-CH" sz="1800" dirty="0"/>
              <a:t> </a:t>
            </a:r>
          </a:p>
          <a:p>
            <a:r>
              <a:rPr lang="de-CH" sz="1800" b="1" i="1" dirty="0">
                <a:solidFill>
                  <a:srgbClr val="336699"/>
                </a:solidFill>
              </a:rPr>
              <a:t>Schritt 3:</a:t>
            </a:r>
            <a:r>
              <a:rPr lang="de-CH" sz="1800" b="1" dirty="0" smtClean="0"/>
              <a:t> Konzipieren </a:t>
            </a:r>
            <a:r>
              <a:rPr lang="de-CH" sz="1800" b="1" dirty="0"/>
              <a:t>und Entwickeln von</a:t>
            </a:r>
            <a:r>
              <a:rPr lang="de-CH" sz="1800" dirty="0"/>
              <a:t> </a:t>
            </a:r>
            <a:r>
              <a:rPr lang="de-CH" sz="1800" b="1" dirty="0">
                <a:solidFill>
                  <a:srgbClr val="C00000"/>
                </a:solidFill>
              </a:rPr>
              <a:t>Lehr-Lern-Arrangements</a:t>
            </a:r>
            <a:endParaRPr lang="de-CH" sz="1800" dirty="0">
              <a:solidFill>
                <a:srgbClr val="C00000"/>
              </a:solidFill>
            </a:endParaRPr>
          </a:p>
          <a:p>
            <a:r>
              <a:rPr lang="de-CH" sz="1800" b="1" i="1" dirty="0">
                <a:solidFill>
                  <a:srgbClr val="336699"/>
                </a:solidFill>
              </a:rPr>
              <a:t>3a:</a:t>
            </a:r>
            <a:r>
              <a:rPr lang="de-CH" sz="1800" b="1" dirty="0" smtClean="0"/>
              <a:t> </a:t>
            </a:r>
            <a:r>
              <a:rPr lang="de-CH" sz="1800" dirty="0" smtClean="0"/>
              <a:t>Identifizieren </a:t>
            </a:r>
            <a:r>
              <a:rPr lang="de-CH" sz="1800" dirty="0"/>
              <a:t>der angestrebten Intensität der Lernprozesse</a:t>
            </a:r>
          </a:p>
          <a:p>
            <a:r>
              <a:rPr lang="de-CH" sz="1800" b="1" i="1" dirty="0">
                <a:solidFill>
                  <a:srgbClr val="336699"/>
                </a:solidFill>
              </a:rPr>
              <a:t>3b: </a:t>
            </a:r>
            <a:r>
              <a:rPr lang="de-CH" sz="1800" dirty="0" smtClean="0"/>
              <a:t>Tipps </a:t>
            </a:r>
            <a:r>
              <a:rPr lang="de-CH" sz="1800" dirty="0"/>
              <a:t>zur Entwicklung NE-relevanter Lehr-Lernveranstaltungen</a:t>
            </a:r>
          </a:p>
          <a:p>
            <a:pPr marL="742950" lvl="1" indent="-285750">
              <a:buFont typeface="Wingdings" panose="05000000000000000000" pitchFamily="2" charset="2"/>
              <a:buChar char="Ø"/>
            </a:pPr>
            <a:r>
              <a:rPr lang="de-CH" sz="1800" dirty="0"/>
              <a:t>Kognitive Aktivierung in Vorlesungen</a:t>
            </a:r>
          </a:p>
          <a:p>
            <a:pPr marL="742950" lvl="1" indent="-285750">
              <a:buFont typeface="Wingdings" panose="05000000000000000000" pitchFamily="2" charset="2"/>
              <a:buChar char="Ø"/>
            </a:pPr>
            <a:r>
              <a:rPr lang="de-CH" sz="1800" dirty="0"/>
              <a:t>Aktivierende Seminarmethoden</a:t>
            </a:r>
          </a:p>
          <a:p>
            <a:pPr marL="742950" lvl="1" indent="-285750">
              <a:buFont typeface="Wingdings" panose="05000000000000000000" pitchFamily="2" charset="2"/>
              <a:buChar char="Ø"/>
            </a:pPr>
            <a:r>
              <a:rPr lang="de-CH" sz="1800" dirty="0"/>
              <a:t>Hochschuldidaktische Drehbücher</a:t>
            </a:r>
          </a:p>
        </p:txBody>
      </p:sp>
      <p:sp>
        <p:nvSpPr>
          <p:cNvPr id="4" name="Rectangle 8"/>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NE-relevante</a:t>
            </a:r>
          </a:p>
          <a:p>
            <a:pPr eaLnBrk="1" hangingPunct="1"/>
            <a:r>
              <a:rPr lang="de-CH" altLang="en-US" b="1" dirty="0" smtClean="0">
                <a:solidFill>
                  <a:srgbClr val="336699"/>
                </a:solidFill>
                <a:cs typeface="Times New Roman" pitchFamily="18" charset="0"/>
              </a:rPr>
              <a:t>Bildungsinhalte, Kompetenzen, Lehr-Lern-Arrangements</a:t>
            </a:r>
            <a:endParaRPr lang="de-CH" b="1" dirty="0">
              <a:solidFill>
                <a:srgbClr val="336699"/>
              </a:solidFill>
              <a:cs typeface="Times New Roman" pitchFamily="18" charset="0"/>
            </a:endParaRPr>
          </a:p>
          <a:p>
            <a:pPr eaLnBrk="1" hangingPunct="1"/>
            <a:endParaRPr lang="de-CH" altLang="en-US" sz="1800" dirty="0">
              <a:solidFill>
                <a:srgbClr val="336699"/>
              </a:solidFill>
              <a:cs typeface="Times New Roman" pitchFamily="18" charset="0"/>
            </a:endParaRPr>
          </a:p>
        </p:txBody>
      </p:sp>
    </p:spTree>
    <p:extLst>
      <p:ext uri="{BB962C8B-B14F-4D97-AF65-F5344CB8AC3E}">
        <p14:creationId xmlns:p14="http://schemas.microsoft.com/office/powerpoint/2010/main" val="2704660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07976" y="1484784"/>
            <a:ext cx="8656514" cy="4608512"/>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spcBef>
                <a:spcPts val="0"/>
              </a:spcBef>
              <a:spcAft>
                <a:spcPts val="0"/>
              </a:spcAft>
            </a:pPr>
            <a:r>
              <a:rPr lang="de-CH" sz="1600" b="1" i="1" kern="50" dirty="0" smtClean="0">
                <a:solidFill>
                  <a:srgbClr val="336699"/>
                </a:solidFill>
                <a:latin typeface="Arial"/>
                <a:ea typeface="MS Mincho"/>
                <a:cs typeface="Times New Roman"/>
              </a:rPr>
              <a:t>a:   </a:t>
            </a:r>
            <a:r>
              <a:rPr lang="de-CH" sz="1600" kern="50" dirty="0" smtClean="0">
                <a:latin typeface="Arial"/>
                <a:ea typeface="MS Mincho"/>
                <a:cs typeface="Times New Roman"/>
              </a:rPr>
              <a:t>Anhand des </a:t>
            </a:r>
            <a:r>
              <a:rPr lang="de-CH" sz="1600" i="1" kern="50" dirty="0" err="1" smtClean="0">
                <a:solidFill>
                  <a:srgbClr val="C00000"/>
                </a:solidFill>
                <a:latin typeface="Arial"/>
                <a:ea typeface="MS Mincho"/>
                <a:cs typeface="Times New Roman"/>
              </a:rPr>
              <a:t>Doughnut</a:t>
            </a:r>
            <a:r>
              <a:rPr lang="de-CH" sz="1600" i="1" kern="50" dirty="0" smtClean="0">
                <a:solidFill>
                  <a:srgbClr val="C00000"/>
                </a:solidFill>
                <a:latin typeface="Arial"/>
                <a:ea typeface="MS Mincho"/>
                <a:cs typeface="Times New Roman"/>
              </a:rPr>
              <a:t>-Modells </a:t>
            </a:r>
            <a:r>
              <a:rPr lang="de-CH" sz="1600" i="1" kern="50" dirty="0" smtClean="0">
                <a:latin typeface="Arial"/>
                <a:ea typeface="MS Mincho"/>
                <a:cs typeface="Times New Roman"/>
              </a:rPr>
              <a:t> </a:t>
            </a:r>
            <a:r>
              <a:rPr lang="de-CH" sz="1600" kern="50" dirty="0" smtClean="0">
                <a:latin typeface="Arial"/>
                <a:ea typeface="MS Mincho"/>
                <a:cs typeface="Times New Roman"/>
              </a:rPr>
              <a:t>und/oder der </a:t>
            </a:r>
            <a:r>
              <a:rPr lang="de-CH" sz="1600" i="1" kern="50" dirty="0" smtClean="0">
                <a:solidFill>
                  <a:srgbClr val="C00000"/>
                </a:solidFill>
                <a:latin typeface="Arial"/>
                <a:ea typeface="MS Mincho"/>
                <a:cs typeface="Times New Roman"/>
              </a:rPr>
              <a:t>UN Nachhaltigkeitsziele</a:t>
            </a:r>
            <a:r>
              <a:rPr lang="de-CH" sz="1600" kern="50" dirty="0" smtClean="0">
                <a:solidFill>
                  <a:srgbClr val="C00000"/>
                </a:solidFill>
                <a:latin typeface="Arial"/>
                <a:ea typeface="MS Mincho"/>
                <a:cs typeface="Times New Roman"/>
              </a:rPr>
              <a:t> </a:t>
            </a:r>
            <a:r>
              <a:rPr lang="de-CH" sz="1600" kern="50" dirty="0" smtClean="0">
                <a:latin typeface="Arial"/>
                <a:ea typeface="MS Mincho"/>
                <a:cs typeface="Times New Roman"/>
              </a:rPr>
              <a:t>können mögliche Verbindungen einer Fachrichtung zur Nachhaltigen Entwicklung identifiziert werden. </a:t>
            </a:r>
          </a:p>
          <a:p>
            <a:pPr marL="3175">
              <a:spcBef>
                <a:spcPts val="0"/>
              </a:spcBef>
              <a:spcAft>
                <a:spcPts val="0"/>
              </a:spcAft>
            </a:pPr>
            <a:endParaRPr lang="de-CH" sz="1800" kern="50" dirty="0" smtClean="0">
              <a:latin typeface="Arial"/>
              <a:ea typeface="MS Mincho"/>
              <a:cs typeface="Times New Roman"/>
            </a:endParaRPr>
          </a:p>
          <a:p>
            <a:pPr marL="3175">
              <a:spcBef>
                <a:spcPts val="0"/>
              </a:spcBef>
              <a:spcAft>
                <a:spcPts val="0"/>
              </a:spcAft>
            </a:pPr>
            <a:r>
              <a:rPr lang="de-CH" sz="1600" kern="50" dirty="0" smtClean="0">
                <a:latin typeface="Arial"/>
                <a:ea typeface="MS Mincho"/>
                <a:cs typeface="Times New Roman"/>
              </a:rPr>
              <a:t>Leitfragen:</a:t>
            </a:r>
            <a:endParaRPr lang="de-CH" sz="1600" dirty="0">
              <a:latin typeface="Calibri"/>
              <a:ea typeface="MS Mincho"/>
              <a:cs typeface="Times New Roman"/>
            </a:endParaRPr>
          </a:p>
          <a:p>
            <a:pPr marL="544513" lvl="1">
              <a:spcBef>
                <a:spcPts val="0"/>
              </a:spcBef>
              <a:spcAft>
                <a:spcPts val="0"/>
              </a:spcAft>
              <a:buFont typeface="Wingdings"/>
              <a:buChar char=""/>
            </a:pPr>
            <a:r>
              <a:rPr lang="de-CH" sz="1400" kern="50" dirty="0" smtClean="0">
                <a:latin typeface="Arial"/>
                <a:ea typeface="MS Mincho"/>
                <a:cs typeface="Times New Roman"/>
              </a:rPr>
              <a:t>In welchen Themenbereichen sehen Sie ein sinnvolles Engagement Ihrer Fachrichtung?</a:t>
            </a:r>
          </a:p>
          <a:p>
            <a:pPr marL="544513" lvl="1">
              <a:spcBef>
                <a:spcPts val="0"/>
              </a:spcBef>
              <a:spcAft>
                <a:spcPts val="0"/>
              </a:spcAft>
              <a:buFont typeface="Wingdings"/>
              <a:buChar char=""/>
            </a:pPr>
            <a:r>
              <a:rPr lang="de-CH" sz="1400" kern="50" dirty="0" smtClean="0">
                <a:latin typeface="Arial"/>
                <a:ea typeface="MS Mincho"/>
                <a:cs typeface="Times New Roman"/>
              </a:rPr>
              <a:t>An welchen Themen wird genau geforscht oder könnte geforscht werden?</a:t>
            </a:r>
          </a:p>
          <a:p>
            <a:pPr marL="544513" lvl="1">
              <a:spcBef>
                <a:spcPts val="0"/>
              </a:spcBef>
              <a:spcAft>
                <a:spcPts val="0"/>
              </a:spcAft>
              <a:buFont typeface="Wingdings"/>
              <a:buChar char=""/>
            </a:pPr>
            <a:r>
              <a:rPr lang="de-CH" sz="1400" kern="50" dirty="0">
                <a:latin typeface="Arial"/>
                <a:ea typeface="MS Mincho"/>
                <a:cs typeface="Times New Roman"/>
              </a:rPr>
              <a:t>Gibt es weitere NE-relevante Themenbereiche von Interesse für Ihre Fachrichtung, die nicht in einem der beiden Modelle enthalten sind?</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smtClean="0">
                <a:latin typeface="Arial"/>
                <a:ea typeface="MS Mincho"/>
                <a:cs typeface="Times New Roman"/>
              </a:rPr>
              <a:t>Welche </a:t>
            </a:r>
            <a:r>
              <a:rPr lang="de-CH" sz="1400" kern="50" dirty="0">
                <a:latin typeface="Arial"/>
                <a:ea typeface="MS Mincho"/>
                <a:cs typeface="Times New Roman"/>
              </a:rPr>
              <a:t>Nachhaltigkeitsdimensionen </a:t>
            </a:r>
            <a:r>
              <a:rPr lang="de-CH" sz="1400" kern="50" dirty="0" smtClean="0">
                <a:latin typeface="Arial"/>
                <a:ea typeface="MS Mincho"/>
                <a:cs typeface="Times New Roman"/>
              </a:rPr>
              <a:t>(ökologisch, </a:t>
            </a:r>
            <a:r>
              <a:rPr lang="de-CH" sz="1400" kern="50" dirty="0" smtClean="0">
                <a:latin typeface="Arial"/>
                <a:ea typeface="MS Mincho"/>
                <a:cs typeface="Times New Roman"/>
              </a:rPr>
              <a:t>soziokulturell, </a:t>
            </a:r>
            <a:r>
              <a:rPr lang="de-CH" sz="1400" kern="50" dirty="0" smtClean="0">
                <a:latin typeface="Arial"/>
                <a:ea typeface="MS Mincho"/>
                <a:cs typeface="Times New Roman"/>
              </a:rPr>
              <a:t>ökonomisch) werden dabei berücksichtigt</a:t>
            </a:r>
            <a:r>
              <a:rPr lang="de-CH" sz="1400" kern="50" dirty="0">
                <a:latin typeface="Arial"/>
                <a:ea typeface="MS Mincho"/>
                <a:cs typeface="Times New Roman"/>
              </a:rPr>
              <a:t>?</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a:latin typeface="Arial"/>
                <a:ea typeface="MS Mincho"/>
                <a:cs typeface="Times New Roman"/>
              </a:rPr>
              <a:t>Mit welchen </a:t>
            </a:r>
            <a:r>
              <a:rPr lang="de-CH" sz="1400" kern="50" dirty="0" smtClean="0">
                <a:latin typeface="Arial"/>
                <a:ea typeface="MS Mincho"/>
                <a:cs typeface="Times New Roman"/>
              </a:rPr>
              <a:t>Akteuren und anderen Wissenschaftsdisziplinen bietet sich eine Zusammenarbeit an?</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a:latin typeface="Arial"/>
                <a:ea typeface="MS Mincho"/>
                <a:cs typeface="Times New Roman"/>
              </a:rPr>
              <a:t>Gibt es einen Praxisbezug, und wenn ja, </a:t>
            </a:r>
            <a:r>
              <a:rPr lang="de-CH" sz="1400" kern="50" dirty="0" smtClean="0">
                <a:latin typeface="Arial"/>
                <a:ea typeface="MS Mincho"/>
                <a:cs typeface="Times New Roman"/>
              </a:rPr>
              <a:t>welchen?</a:t>
            </a:r>
          </a:p>
          <a:p>
            <a:pPr marL="258763" lvl="1" indent="0">
              <a:spcBef>
                <a:spcPts val="0"/>
              </a:spcBef>
              <a:spcAft>
                <a:spcPts val="0"/>
              </a:spcAft>
            </a:pPr>
            <a:endParaRPr lang="de-CH" sz="1400" kern="50" dirty="0" smtClean="0">
              <a:latin typeface="Arial"/>
              <a:ea typeface="MS Mincho"/>
              <a:cs typeface="Times New Roman"/>
            </a:endParaRPr>
          </a:p>
          <a:p>
            <a:pPr>
              <a:spcBef>
                <a:spcPts val="0"/>
              </a:spcBef>
              <a:spcAft>
                <a:spcPts val="0"/>
              </a:spcAft>
            </a:pPr>
            <a:r>
              <a:rPr lang="de-CH" sz="1800" kern="50" dirty="0" smtClean="0">
                <a:latin typeface="Arial"/>
                <a:ea typeface="MS Mincho"/>
                <a:cs typeface="Times New Roman"/>
              </a:rPr>
              <a:t> </a:t>
            </a:r>
            <a:endParaRPr lang="de-CH" altLang="en-US" sz="1800" dirty="0" smtClean="0">
              <a:cs typeface="Times New Roman" pitchFamily="18" charset="0"/>
            </a:endParaRPr>
          </a:p>
          <a:p>
            <a:pPr marL="285750" indent="-285750" eaLnBrk="1" hangingPunct="1">
              <a:spcBef>
                <a:spcPts val="0"/>
              </a:spcBef>
              <a:spcAft>
                <a:spcPts val="0"/>
              </a:spcAft>
              <a:buFont typeface="Wingdings" panose="05000000000000000000" pitchFamily="2" charset="2"/>
              <a:buChar char="Ø"/>
            </a:pPr>
            <a:endParaRPr lang="de-CH" altLang="en-US" sz="1800" dirty="0" smtClean="0">
              <a:cs typeface="Times New Roman" pitchFamily="18" charset="0"/>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7</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sz="1800" dirty="0" smtClean="0">
                <a:solidFill>
                  <a:srgbClr val="336699"/>
                </a:solidFill>
                <a:cs typeface="Times New Roman" pitchFamily="18" charset="0"/>
              </a:rPr>
              <a:t>Inhaltliche Verbindungen zwischen der eigenen Fachrichtung</a:t>
            </a:r>
          </a:p>
          <a:p>
            <a:pPr eaLnBrk="1" hangingPunct="1"/>
            <a:r>
              <a:rPr lang="de-CH" altLang="en-US" sz="1800" dirty="0" smtClean="0">
                <a:solidFill>
                  <a:srgbClr val="336699"/>
                </a:solidFill>
                <a:cs typeface="Times New Roman" pitchFamily="18" charset="0"/>
              </a:rPr>
              <a:t>und NE identifizieren und konkretisieren</a:t>
            </a:r>
          </a:p>
        </p:txBody>
      </p:sp>
      <p:pic>
        <p:nvPicPr>
          <p:cNvPr id="9"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315428"/>
            <a:ext cx="1326795" cy="1273812"/>
          </a:xfrm>
          <a:prstGeom prst="rect">
            <a:avLst/>
          </a:prstGeom>
        </p:spPr>
      </p:pic>
      <p:pic>
        <p:nvPicPr>
          <p:cNvPr id="11" name="Picture 2" descr="http://dochas.ie/sites/default/files/Sustainable%20Development%20Goa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490" y="4360403"/>
            <a:ext cx="2401640" cy="11879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556" y="4932641"/>
            <a:ext cx="2546900" cy="144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
          <p:cNvSpPr>
            <a:spLocks noChangeArrowheads="1"/>
          </p:cNvSpPr>
          <p:nvPr/>
        </p:nvSpPr>
        <p:spPr bwMode="auto">
          <a:xfrm>
            <a:off x="1848490" y="5764996"/>
            <a:ext cx="4397640" cy="656599"/>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lvl="1" indent="0">
              <a:spcBef>
                <a:spcPts val="0"/>
              </a:spcBef>
              <a:spcAft>
                <a:spcPts val="0"/>
              </a:spcAft>
            </a:pPr>
            <a:r>
              <a:rPr lang="de-CH" sz="1600" b="1" i="1" kern="50" dirty="0" smtClean="0">
                <a:solidFill>
                  <a:srgbClr val="336699"/>
                </a:solidFill>
                <a:latin typeface="Arial"/>
                <a:ea typeface="MS Mincho"/>
                <a:cs typeface="Times New Roman"/>
              </a:rPr>
              <a:t>b:  </a:t>
            </a:r>
            <a:r>
              <a:rPr lang="de-CH" sz="1600" kern="50" dirty="0" smtClean="0">
                <a:latin typeface="Arial"/>
                <a:ea typeface="MS Mincho"/>
                <a:cs typeface="Times New Roman"/>
              </a:rPr>
              <a:t>Anhand der </a:t>
            </a:r>
            <a:r>
              <a:rPr lang="de-CH" sz="1600" i="1" kern="50" dirty="0" smtClean="0">
                <a:solidFill>
                  <a:srgbClr val="C00000"/>
                </a:solidFill>
                <a:latin typeface="Arial"/>
                <a:ea typeface="MS Mincho"/>
                <a:cs typeface="Times New Roman"/>
              </a:rPr>
              <a:t>Wissensarten</a:t>
            </a:r>
            <a:r>
              <a:rPr lang="de-CH" sz="1600" i="1" kern="50" dirty="0" smtClean="0">
                <a:latin typeface="Arial"/>
                <a:ea typeface="MS Mincho"/>
                <a:cs typeface="Times New Roman"/>
              </a:rPr>
              <a:t> </a:t>
            </a:r>
            <a:r>
              <a:rPr lang="de-CH" sz="1600" kern="50" dirty="0" smtClean="0">
                <a:latin typeface="Arial"/>
                <a:ea typeface="MS Mincho"/>
                <a:cs typeface="Times New Roman"/>
              </a:rPr>
              <a:t>können Beiträge</a:t>
            </a:r>
          </a:p>
          <a:p>
            <a:pPr marL="0" lvl="1" indent="0">
              <a:spcBef>
                <a:spcPts val="0"/>
              </a:spcBef>
              <a:spcAft>
                <a:spcPts val="0"/>
              </a:spcAft>
            </a:pPr>
            <a:r>
              <a:rPr lang="de-CH" sz="1600" kern="50" dirty="0" smtClean="0">
                <a:latin typeface="Arial"/>
                <a:ea typeface="MS Mincho"/>
                <a:cs typeface="Times New Roman"/>
              </a:rPr>
              <a:t>einer Fachrichtung konkretisiert werden.</a:t>
            </a:r>
            <a:endParaRPr lang="de-CH" sz="1600" kern="50" dirty="0">
              <a:latin typeface="Arial"/>
              <a:ea typeface="MS Mincho"/>
              <a:cs typeface="Times New Roman"/>
            </a:endParaRPr>
          </a:p>
          <a:p>
            <a:pPr marL="258763" lvl="1" indent="0">
              <a:spcBef>
                <a:spcPts val="0"/>
              </a:spcBef>
              <a:spcAft>
                <a:spcPts val="0"/>
              </a:spcAft>
            </a:pPr>
            <a:endParaRPr lang="de-CH" sz="1400" kern="50" dirty="0" smtClean="0">
              <a:latin typeface="Arial"/>
              <a:ea typeface="MS Mincho"/>
              <a:cs typeface="Times New Roman"/>
            </a:endParaRPr>
          </a:p>
          <a:p>
            <a:pPr>
              <a:spcBef>
                <a:spcPts val="0"/>
              </a:spcBef>
              <a:spcAft>
                <a:spcPts val="0"/>
              </a:spcAft>
            </a:pPr>
            <a:r>
              <a:rPr lang="de-CH" sz="1800" kern="50" dirty="0" smtClean="0">
                <a:latin typeface="Arial"/>
                <a:ea typeface="MS Mincho"/>
                <a:cs typeface="Times New Roman"/>
              </a:rPr>
              <a:t> </a:t>
            </a:r>
            <a:endParaRPr lang="de-CH" altLang="en-US" sz="1800" dirty="0" smtClean="0">
              <a:cs typeface="Times New Roman" pitchFamily="18" charset="0"/>
            </a:endParaRPr>
          </a:p>
          <a:p>
            <a:pPr marL="285750" indent="-285750" eaLnBrk="1" hangingPunct="1">
              <a:spcBef>
                <a:spcPts val="0"/>
              </a:spcBef>
              <a:spcAft>
                <a:spcPts val="0"/>
              </a:spcAft>
              <a:buFont typeface="Wingdings" panose="05000000000000000000" pitchFamily="2" charset="2"/>
              <a:buChar char="Ø"/>
            </a:pPr>
            <a:endParaRPr lang="de-CH" altLang="en-US" sz="1800" dirty="0" smtClean="0">
              <a:cs typeface="Times New Roman" pitchFamily="18" charset="0"/>
            </a:endParaRPr>
          </a:p>
        </p:txBody>
      </p:sp>
      <p:sp>
        <p:nvSpPr>
          <p:cNvPr id="10"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smtClean="0">
                <a:solidFill>
                  <a:srgbClr val="333333"/>
                </a:solidFill>
                <a:ea typeface="ヒラギノ角ゴ Pro W3" pitchFamily="-84" charset="-128"/>
              </a:rPr>
              <a:t>Rockström et al. 2009; </a:t>
            </a:r>
            <a:r>
              <a:rPr lang="de-CH" sz="1200" kern="0" dirty="0" err="1" smtClean="0">
                <a:solidFill>
                  <a:srgbClr val="333333"/>
                </a:solidFill>
                <a:ea typeface="ヒラギノ角ゴ Pro W3" pitchFamily="-84" charset="-128"/>
              </a:rPr>
              <a:t>Raworth</a:t>
            </a:r>
            <a:r>
              <a:rPr lang="de-CH" sz="1200" kern="0" dirty="0" smtClean="0">
                <a:solidFill>
                  <a:srgbClr val="333333"/>
                </a:solidFill>
                <a:ea typeface="ヒラギノ角ゴ Pro W3" pitchFamily="-84" charset="-128"/>
              </a:rPr>
              <a:t> 2012; Schweizerische Eidgenossenschaft 2016;   Graphik: K Herweg</a:t>
            </a:r>
            <a:endParaRPr lang="de-CH" sz="1200" dirty="0"/>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4015476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8</a:t>
            </a:fld>
            <a:endParaRPr lang="de-CH" sz="1400"/>
          </a:p>
        </p:txBody>
      </p:sp>
      <p:pic>
        <p:nvPicPr>
          <p:cNvPr id="3"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133" b="1710"/>
          <a:stretch/>
        </p:blipFill>
        <p:spPr>
          <a:xfrm>
            <a:off x="1846378" y="1479249"/>
            <a:ext cx="5389918" cy="4975712"/>
          </a:xfrm>
          <a:prstGeom prst="rect">
            <a:avLst/>
          </a:prstGeom>
        </p:spPr>
      </p:pic>
      <p:sp>
        <p:nvSpPr>
          <p:cNvPr id="7"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sz="1800" dirty="0" smtClean="0">
                <a:solidFill>
                  <a:srgbClr val="336699"/>
                </a:solidFill>
                <a:cs typeface="Times New Roman" pitchFamily="18" charset="0"/>
              </a:rPr>
              <a:t>Das «</a:t>
            </a:r>
            <a:r>
              <a:rPr lang="de-CH" altLang="en-US" sz="1800" dirty="0" err="1" smtClean="0">
                <a:solidFill>
                  <a:srgbClr val="336699"/>
                </a:solidFill>
                <a:cs typeface="Times New Roman" pitchFamily="18" charset="0"/>
              </a:rPr>
              <a:t>Doughnut</a:t>
            </a:r>
            <a:r>
              <a:rPr lang="de-CH" altLang="en-US" sz="1800" dirty="0" smtClean="0">
                <a:solidFill>
                  <a:srgbClr val="336699"/>
                </a:solidFill>
                <a:cs typeface="Times New Roman" pitchFamily="18" charset="0"/>
              </a:rPr>
              <a:t>-Modell» der Nachhaltigen Entwicklung</a:t>
            </a:r>
          </a:p>
        </p:txBody>
      </p:sp>
      <p:sp>
        <p:nvSpPr>
          <p:cNvPr id="8" name="TextBox 15"/>
          <p:cNvSpPr txBox="1"/>
          <p:nvPr/>
        </p:nvSpPr>
        <p:spPr>
          <a:xfrm>
            <a:off x="87119" y="6485274"/>
            <a:ext cx="5506229" cy="400110"/>
          </a:xfrm>
          <a:prstGeom prst="rect">
            <a:avLst/>
          </a:prstGeom>
          <a:noFill/>
        </p:spPr>
        <p:txBody>
          <a:bodyPr wrap="square" rtlCol="0">
            <a:spAutoFit/>
          </a:bodyPr>
          <a:lstStyle/>
          <a:p>
            <a:r>
              <a:rPr lang="de-CH" sz="1000" dirty="0" smtClean="0"/>
              <a:t>Quelle: 9 Dimensionen der Planetaren Grenzen nach Rockström et al. </a:t>
            </a:r>
            <a:r>
              <a:rPr lang="de-CH" sz="1000" dirty="0" smtClean="0"/>
              <a:t>2009, </a:t>
            </a:r>
            <a:r>
              <a:rPr lang="de-CH" sz="1000" dirty="0" smtClean="0"/>
              <a:t>11 Dimensionen der Sozialen Grenzen nach Oxfam/</a:t>
            </a:r>
            <a:r>
              <a:rPr lang="de-CH" sz="1000" dirty="0" err="1" smtClean="0"/>
              <a:t>Raworth</a:t>
            </a:r>
            <a:r>
              <a:rPr lang="de-CH" sz="1000" dirty="0" smtClean="0"/>
              <a:t> </a:t>
            </a:r>
            <a:r>
              <a:rPr lang="de-CH" sz="1000" dirty="0" smtClean="0"/>
              <a:t>2012, auf </a:t>
            </a:r>
            <a:r>
              <a:rPr lang="de-CH" sz="1000" dirty="0" smtClean="0"/>
              <a:t>Basis der Regierungsprioritäten Rio+20 </a:t>
            </a:r>
            <a:endParaRPr lang="de-CH" sz="1000" dirty="0"/>
          </a:p>
        </p:txBody>
      </p:sp>
    </p:spTree>
    <p:extLst>
      <p:ext uri="{BB962C8B-B14F-4D97-AF65-F5344CB8AC3E}">
        <p14:creationId xmlns:p14="http://schemas.microsoft.com/office/powerpoint/2010/main" val="287944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9</a:t>
            </a:fld>
            <a:endParaRPr lang="de-CH" sz="1400"/>
          </a:p>
        </p:txBody>
      </p:sp>
      <p:sp>
        <p:nvSpPr>
          <p:cNvPr id="6" name="Rechteck 5"/>
          <p:cNvSpPr/>
          <p:nvPr/>
        </p:nvSpPr>
        <p:spPr>
          <a:xfrm>
            <a:off x="251519" y="1479986"/>
            <a:ext cx="8568951" cy="4901342"/>
          </a:xfrm>
          <a:prstGeom prst="rect">
            <a:avLst/>
          </a:prstGeom>
        </p:spPr>
        <p:txBody>
          <a:bodyPr wrap="square">
            <a:spAutoFit/>
          </a:bodyPr>
          <a:lstStyle/>
          <a:p>
            <a:pPr marL="342900" lvl="0" indent="-342900">
              <a:buFont typeface="+mj-lt"/>
              <a:buAutoNum type="arabicPeriod"/>
            </a:pPr>
            <a:r>
              <a:rPr lang="de-CH" sz="1250" dirty="0"/>
              <a:t>Armut in all ihren Formen und überall beenden</a:t>
            </a:r>
          </a:p>
          <a:p>
            <a:pPr marL="342900" lvl="0" indent="-342900">
              <a:buFont typeface="+mj-lt"/>
              <a:buAutoNum type="arabicPeriod"/>
            </a:pPr>
            <a:r>
              <a:rPr lang="de-CH" sz="1250" dirty="0"/>
              <a:t>Den Hunger beenden, Ernährungssicherheit und eine bessere Ernährung erreichen und eine nachhaltige Landwirtschaft fördern</a:t>
            </a:r>
          </a:p>
          <a:p>
            <a:pPr marL="342900" lvl="0" indent="-342900">
              <a:buFont typeface="+mj-lt"/>
              <a:buAutoNum type="arabicPeriod"/>
            </a:pPr>
            <a:r>
              <a:rPr lang="de-CH" sz="1250" dirty="0"/>
              <a:t>Ein gesundes Leben für alle Menschen jeden Alters gewährleisten und ihr Wohlergehen fördern</a:t>
            </a:r>
          </a:p>
          <a:p>
            <a:pPr marL="342900" lvl="0" indent="-342900">
              <a:buFont typeface="+mj-lt"/>
              <a:buAutoNum type="arabicPeriod"/>
            </a:pPr>
            <a:r>
              <a:rPr lang="de-CH" sz="1250" dirty="0"/>
              <a:t>Inklusive, gleichberechtigte und hochwertige Bildung gewährleisten und Möglichkeiten lebenslangen Lernens für alle fördern</a:t>
            </a:r>
          </a:p>
          <a:p>
            <a:pPr marL="342900" lvl="0" indent="-342900">
              <a:buFont typeface="+mj-lt"/>
              <a:buAutoNum type="arabicPeriod"/>
            </a:pPr>
            <a:r>
              <a:rPr lang="de-CH" sz="1250" dirty="0"/>
              <a:t>Geschlechtergleichstellung erreichen und alle Frauen und Mädchen zur Selbstbestimmung befähigen</a:t>
            </a:r>
          </a:p>
          <a:p>
            <a:pPr marL="342900" lvl="0" indent="-342900">
              <a:buFont typeface="+mj-lt"/>
              <a:buAutoNum type="arabicPeriod"/>
            </a:pPr>
            <a:r>
              <a:rPr lang="de-CH" sz="1250" dirty="0"/>
              <a:t>Verfügbarkeit und nachhaltige Bewirtschaftung von Wasser und Sanitärversorgung für alle gewährleisten</a:t>
            </a:r>
          </a:p>
          <a:p>
            <a:pPr marL="342900" lvl="0" indent="-342900">
              <a:buFont typeface="+mj-lt"/>
              <a:buAutoNum type="arabicPeriod"/>
            </a:pPr>
            <a:r>
              <a:rPr lang="de-CH" sz="1250" dirty="0"/>
              <a:t>Zugang zu bezahlbarer, verlässlicher, nachhaltiger und moderner Energie für alle sichern</a:t>
            </a:r>
          </a:p>
          <a:p>
            <a:pPr marL="342900" lvl="0" indent="-342900">
              <a:buFont typeface="+mj-lt"/>
              <a:buAutoNum type="arabicPeriod"/>
            </a:pPr>
            <a:r>
              <a:rPr lang="de-CH" sz="1250" dirty="0"/>
              <a:t>Dauerhaftes, breitenwirksames und nachhaltiges Wirtschaftswachstum, produktive Vollbeschäftigung und menschenwürdige Arbeit für alle fördern</a:t>
            </a:r>
          </a:p>
          <a:p>
            <a:pPr marL="342900" lvl="0" indent="-342900">
              <a:buFont typeface="+mj-lt"/>
              <a:buAutoNum type="arabicPeriod"/>
            </a:pPr>
            <a:r>
              <a:rPr lang="de-CH" sz="1250" dirty="0"/>
              <a:t>Eine widerstandsfähige Infrastruktur aufbauen, inklusive und nachhaltige Industrialisierung fördern und Innovationen unterstützen</a:t>
            </a:r>
          </a:p>
          <a:p>
            <a:pPr marL="342900" lvl="0" indent="-342900">
              <a:buFont typeface="+mj-lt"/>
              <a:buAutoNum type="arabicPeriod"/>
            </a:pPr>
            <a:r>
              <a:rPr lang="de-CH" sz="1250" dirty="0"/>
              <a:t>Ungleichheit in und zwischen Staaten verringern</a:t>
            </a:r>
          </a:p>
          <a:p>
            <a:pPr marL="342900" lvl="0" indent="-342900">
              <a:buFont typeface="+mj-lt"/>
              <a:buAutoNum type="arabicPeriod"/>
            </a:pPr>
            <a:r>
              <a:rPr lang="de-CH" sz="1250" dirty="0"/>
              <a:t>Städte und Siedlungen inklusiv, sicher, widerstandsfähig und nachhaltig gestalten</a:t>
            </a:r>
          </a:p>
          <a:p>
            <a:pPr marL="342900" lvl="0" indent="-342900">
              <a:buFont typeface="+mj-lt"/>
              <a:buAutoNum type="arabicPeriod"/>
            </a:pPr>
            <a:r>
              <a:rPr lang="de-CH" sz="1250" dirty="0"/>
              <a:t>Nachhaltige Konsum- und Produktionsmuster sicherstellen</a:t>
            </a:r>
          </a:p>
          <a:p>
            <a:pPr marL="342900" lvl="0" indent="-342900">
              <a:buFont typeface="+mj-lt"/>
              <a:buAutoNum type="arabicPeriod"/>
            </a:pPr>
            <a:r>
              <a:rPr lang="de-CH" sz="1250" dirty="0"/>
              <a:t>Umgehend Massnahmen zur Bekämpfung des Klimawandels und seiner Auswirkungen ergreifen</a:t>
            </a:r>
          </a:p>
          <a:p>
            <a:pPr marL="342900" lvl="0" indent="-342900">
              <a:buFont typeface="+mj-lt"/>
              <a:buAutoNum type="arabicPeriod"/>
            </a:pPr>
            <a:r>
              <a:rPr lang="de-CH" sz="1250" dirty="0"/>
              <a:t>Ozeane, Meere und Meeresressourcen im Sinne einer nachhaltigen Entwicklung erhalten und nachhaltig nutzen</a:t>
            </a:r>
          </a:p>
          <a:p>
            <a:pPr marL="342900" lvl="0" indent="-342900">
              <a:buFont typeface="+mj-lt"/>
              <a:buAutoNum type="arabicPeriod"/>
            </a:pPr>
            <a:r>
              <a:rPr lang="de-CH" sz="1250" dirty="0"/>
              <a:t>Landökosysteme schützen, wiederherstellen und ihre nachhaltige Nutzung fördern, Wälder nachhaltig bewirtschaften, Wüstenbildung bekämpfen, Bodenverschlechterung beenden und umkehren und dem Verlust der biologischen Vielfalt ein Ende setzen</a:t>
            </a:r>
          </a:p>
          <a:p>
            <a:pPr marL="342900" lvl="0" indent="-342900">
              <a:buFont typeface="+mj-lt"/>
              <a:buAutoNum type="arabicPeriod"/>
            </a:pPr>
            <a:r>
              <a:rPr lang="de-CH" sz="1250" dirty="0"/>
              <a:t>Friedliche und inklusive Gesellschaften für eine nachhaltige Entwicklung fördern, allen Menschen Zugang zur Justiz ermöglichen und leistungsfähige, rechenschaftspflichtige und inklusive Institutionen auf allen Ebenen aufbauen</a:t>
            </a:r>
          </a:p>
          <a:p>
            <a:pPr marL="342900" lvl="0" indent="-342900">
              <a:buFont typeface="+mj-lt"/>
              <a:buAutoNum type="arabicPeriod"/>
            </a:pPr>
            <a:r>
              <a:rPr lang="de-CH" sz="1250" dirty="0"/>
              <a:t>Umsetzungsmittel stärken und die Globale Partnerschaft für nachhaltige Entwicklung mit neuem Leben erfüllen</a:t>
            </a:r>
          </a:p>
        </p:txBody>
      </p:sp>
      <p:sp>
        <p:nvSpPr>
          <p:cNvPr id="4" name="Rechteck 3"/>
          <p:cNvSpPr/>
          <p:nvPr/>
        </p:nvSpPr>
        <p:spPr>
          <a:xfrm>
            <a:off x="323528" y="6525344"/>
            <a:ext cx="8568952" cy="261610"/>
          </a:xfrm>
          <a:prstGeom prst="rect">
            <a:avLst/>
          </a:prstGeom>
        </p:spPr>
        <p:txBody>
          <a:bodyPr wrap="square">
            <a:spAutoFit/>
          </a:bodyPr>
          <a:lstStyle/>
          <a:p>
            <a:r>
              <a:rPr lang="de-CH" sz="1100" dirty="0">
                <a:solidFill>
                  <a:srgbClr val="336699"/>
                </a:solidFill>
              </a:rPr>
              <a:t>https://www.eda.admin.ch/post2015/de/home/ziele/die-17-ziele-fuer-eine-nachhaltige-entwicklung.html</a:t>
            </a:r>
          </a:p>
        </p:txBody>
      </p:sp>
      <p:pic>
        <p:nvPicPr>
          <p:cNvPr id="8" name="Picture 2" descr="http://dochas.ie/sites/default/files/Sustainable%20Development%20Go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6632"/>
            <a:ext cx="2448272" cy="12109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sz="1800" dirty="0" smtClean="0">
                <a:solidFill>
                  <a:srgbClr val="336699"/>
                </a:solidFill>
                <a:cs typeface="Times New Roman" pitchFamily="18" charset="0"/>
              </a:rPr>
              <a:t>Die UN Nachhaltigkeitsziele – verabschiedet </a:t>
            </a:r>
          </a:p>
          <a:p>
            <a:pPr eaLnBrk="1" hangingPunct="1"/>
            <a:r>
              <a:rPr lang="de-CH" altLang="en-US" sz="1800" dirty="0" smtClean="0">
                <a:solidFill>
                  <a:srgbClr val="336699"/>
                </a:solidFill>
                <a:cs typeface="Times New Roman" pitchFamily="18" charset="0"/>
              </a:rPr>
              <a:t>am </a:t>
            </a:r>
            <a:r>
              <a:rPr lang="de-CH" sz="1800" dirty="0" smtClean="0">
                <a:solidFill>
                  <a:srgbClr val="336699"/>
                </a:solidFill>
                <a:cs typeface="Times New Roman" pitchFamily="18" charset="0"/>
              </a:rPr>
              <a:t>25.9.2015 von </a:t>
            </a:r>
            <a:r>
              <a:rPr lang="de-CH" sz="1800" dirty="0">
                <a:solidFill>
                  <a:srgbClr val="336699"/>
                </a:solidFill>
                <a:cs typeface="Times New Roman" pitchFamily="18" charset="0"/>
              </a:rPr>
              <a:t>193 Mitgliedstaaten der UN</a:t>
            </a:r>
            <a:endParaRPr lang="de-CH" altLang="en-US" sz="1800" dirty="0">
              <a:solidFill>
                <a:srgbClr val="336699"/>
              </a:solidFill>
              <a:cs typeface="Times New Roman" pitchFamily="18" charset="0"/>
            </a:endParaRPr>
          </a:p>
        </p:txBody>
      </p:sp>
    </p:spTree>
    <p:extLst>
      <p:ext uri="{BB962C8B-B14F-4D97-AF65-F5344CB8AC3E}">
        <p14:creationId xmlns:p14="http://schemas.microsoft.com/office/powerpoint/2010/main" val="1920150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ub_powerpoint_weiss">
  <a:themeElements>
    <a:clrScheme name="">
      <a:dk1>
        <a:srgbClr val="000000"/>
      </a:dk1>
      <a:lt1>
        <a:srgbClr val="FFFFFF"/>
      </a:lt1>
      <a:dk2>
        <a:srgbClr val="000000"/>
      </a:dk2>
      <a:lt2>
        <a:srgbClr val="F6F6F6"/>
      </a:lt2>
      <a:accent1>
        <a:srgbClr val="E1EBF5"/>
      </a:accent1>
      <a:accent2>
        <a:srgbClr val="9CBDDE"/>
      </a:accent2>
      <a:accent3>
        <a:srgbClr val="FFFFFF"/>
      </a:accent3>
      <a:accent4>
        <a:srgbClr val="000000"/>
      </a:accent4>
      <a:accent5>
        <a:srgbClr val="EEF3F9"/>
      </a:accent5>
      <a:accent6>
        <a:srgbClr val="8DABC9"/>
      </a:accent6>
      <a:hlink>
        <a:srgbClr val="DF2046"/>
      </a:hlink>
      <a:folHlink>
        <a:srgbClr val="996670"/>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ub_powerpoint_weiss</Template>
  <TotalTime>0</TotalTime>
  <Words>6043</Words>
  <Application>Microsoft Office PowerPoint</Application>
  <PresentationFormat>Bildschirmpräsentation (4:3)</PresentationFormat>
  <Paragraphs>552</Paragraphs>
  <Slides>25</Slides>
  <Notes>17</Notes>
  <HiddenSlides>0</HiddenSlides>
  <MMClips>0</MMClips>
  <ScaleCrop>false</ScaleCrop>
  <HeadingPairs>
    <vt:vector size="4" baseType="variant">
      <vt:variant>
        <vt:lpstr>Design</vt:lpstr>
      </vt:variant>
      <vt:variant>
        <vt:i4>1</vt:i4>
      </vt:variant>
      <vt:variant>
        <vt:lpstr>Folientitel</vt:lpstr>
      </vt:variant>
      <vt:variant>
        <vt:i4>25</vt:i4>
      </vt:variant>
    </vt:vector>
  </HeadingPairs>
  <TitlesOfParts>
    <vt:vector size="26" baseType="lpstr">
      <vt:lpstr>ub_powerpoint_weiss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CDE - University of Bern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Chinwe Ifejika Speranza</dc:creator>
  <cp:lastModifiedBy>Karl Herweg</cp:lastModifiedBy>
  <cp:revision>1171</cp:revision>
  <cp:lastPrinted>2016-03-18T08:27:09Z</cp:lastPrinted>
  <dcterms:created xsi:type="dcterms:W3CDTF">2016-02-24T10:46:14Z</dcterms:created>
  <dcterms:modified xsi:type="dcterms:W3CDTF">2016-06-08T06:51:51Z</dcterms:modified>
</cp:coreProperties>
</file>